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hasCustomPrompt="1"/>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Subtitle 2"/>
          <p:cNvSpPr>
            <a:spLocks noGrp="1"/>
          </p:cNvSpPr>
          <p:nvPr>
            <p:ph type="subTitle" idx="1" hasCustomPrompt="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hasCustomPrompt="1"/>
          </p:nvPr>
        </p:nvSpPr>
        <p:spPr/>
        <p:txBody>
          <a:bodyPr vert="eaVert"/>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8991600" y="762000"/>
            <a:ext cx="2362200" cy="5257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hasCustomPrompt="1"/>
          </p:nvPr>
        </p:nvSpPr>
        <p:spPr>
          <a:xfrm>
            <a:off x="838200" y="762000"/>
            <a:ext cx="8077200" cy="5257800"/>
          </a:xfrm>
        </p:spPr>
        <p:txBody>
          <a:bodyPr vert="eaVert"/>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stilini düzenlemek için tıklayın</a:t>
            </a:r>
            <a:endParaRPr lang="en-US" dirty="0"/>
          </a:p>
        </p:txBody>
      </p:sp>
      <p:sp>
        <p:nvSpPr>
          <p:cNvPr id="3" name="Content Placeholder 2"/>
          <p:cNvSpPr>
            <a:spLocks noGrp="1"/>
          </p:cNvSpPr>
          <p:nvPr>
            <p:ph idx="1" hasCustomPrompt="1"/>
          </p:nvPr>
        </p:nvSpPr>
        <p:spPr/>
        <p:txBody>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 Bilgisi">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hasCustomPrompt="1"/>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Text Placeholder 2"/>
          <p:cNvSpPr>
            <a:spLocks noGrp="1"/>
          </p:cNvSpPr>
          <p:nvPr>
            <p:ph type="body" idx="1" hasCustomPrompt="1"/>
          </p:nvPr>
        </p:nvSpPr>
        <p:spPr>
          <a:xfrm>
            <a:off x="1563624" y="4682062"/>
            <a:ext cx="9070848" cy="457200"/>
          </a:xfrm>
        </p:spPr>
        <p:txBody>
          <a:bodyPr anchor="t">
            <a:normAutofit/>
          </a:bodyPr>
          <a:lstStyle>
            <a:lvl1pPr marL="0" indent="0" algn="ctr">
              <a:buNone/>
              <a:tabLst>
                <a:tab pos="2633345"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endParaRPr lang="tr-T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hasCustomPrompt="1"/>
          </p:nvPr>
        </p:nvSpPr>
        <p:spPr/>
        <p:txBody>
          <a:bodyPr/>
          <a:lstStyle/>
          <a:p>
            <a:r>
              <a:rPr lang="tr-TR"/>
              <a:t>Asıl başlık stilini düzenlemek için tıklayın</a:t>
            </a:r>
            <a:endParaRPr lang="en-US" dirty="0"/>
          </a:p>
        </p:txBody>
      </p:sp>
      <p:sp>
        <p:nvSpPr>
          <p:cNvPr id="3" name="Content Placeholder 2"/>
          <p:cNvSpPr>
            <a:spLocks noGrp="1"/>
          </p:cNvSpPr>
          <p:nvPr>
            <p:ph sz="half" idx="1" hasCustomPrompt="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Content Placeholder 3"/>
          <p:cNvSpPr>
            <a:spLocks noGrp="1"/>
          </p:cNvSpPr>
          <p:nvPr>
            <p:ph sz="half" idx="2" hasCustomPrompt="1"/>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stilini düzenlemek için tıklayın</a:t>
            </a:r>
            <a:endParaRPr lang="en-US" dirty="0"/>
          </a:p>
        </p:txBody>
      </p:sp>
      <p:sp>
        <p:nvSpPr>
          <p:cNvPr id="3" name="Text Placeholder 2"/>
          <p:cNvSpPr>
            <a:spLocks noGrp="1"/>
          </p:cNvSpPr>
          <p:nvPr>
            <p:ph type="body" idx="1" hasCustomPrompt="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4" name="Content Placeholder 3"/>
          <p:cNvSpPr>
            <a:spLocks noGrp="1"/>
          </p:cNvSpPr>
          <p:nvPr>
            <p:ph sz="half" idx="2" hasCustomPrompt="1"/>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5" name="Text Placeholder 4"/>
          <p:cNvSpPr>
            <a:spLocks noGrp="1"/>
          </p:cNvSpPr>
          <p:nvPr>
            <p:ph type="body" sz="quarter" idx="3" hasCustomPrompt="1"/>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endParaRPr lang="tr-TR"/>
          </a:p>
        </p:txBody>
      </p:sp>
      <p:sp>
        <p:nvSpPr>
          <p:cNvPr id="6" name="Content Placeholder 5"/>
          <p:cNvSpPr>
            <a:spLocks noGrp="1"/>
          </p:cNvSpPr>
          <p:nvPr>
            <p:ph sz="quarter" idx="4" hasCustomPrompt="1"/>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tr-TR"/>
              <a:t>Asıl başlık stilini düzenlemek için tıklayın</a:t>
            </a:r>
            <a:endParaRPr lang="en-US" dirty="0"/>
          </a:p>
        </p:txBody>
      </p:sp>
      <p:sp>
        <p:nvSpPr>
          <p:cNvPr id="3" name="Content Placeholder 2"/>
          <p:cNvSpPr>
            <a:spLocks noGrp="1"/>
          </p:cNvSpPr>
          <p:nvPr>
            <p:ph idx="1" hasCustomPrompt="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Text Placeholder 3"/>
          <p:cNvSpPr>
            <a:spLocks noGrp="1"/>
          </p:cNvSpPr>
          <p:nvPr>
            <p:ph type="body" sz="half" idx="2" hasCustomPrompt="1"/>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8" name="Date Placeholder 7"/>
          <p:cNvSpPr>
            <a:spLocks noGrp="1"/>
          </p:cNvSpPr>
          <p:nvPr>
            <p:ph type="dt" sz="half" idx="10"/>
          </p:nvPr>
        </p:nvSpPr>
        <p:spPr/>
        <p:txBody>
          <a:bodyPr/>
          <a:lstStyle/>
          <a:p>
            <a:fld id="{FD0B8D63-E026-4E54-B301-C824E1BD14F3}" type="datetimeFigureOut">
              <a:rPr lang="en-US" dirty="0"/>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9296400" y="603504"/>
            <a:ext cx="2432304" cy="1645920"/>
          </a:xfrm>
        </p:spPr>
        <p:txBody>
          <a:bodyPr anchor="b">
            <a:noAutofit/>
          </a:bodyPr>
          <a:lstStyle>
            <a:lvl1pPr algn="l">
              <a:defRPr sz="2800" b="0">
                <a:solidFill>
                  <a:schemeClr val="tx1"/>
                </a:solidFill>
                <a:latin typeface="+mj-lt"/>
              </a:defRPr>
            </a:lvl1pPr>
          </a:lstStyle>
          <a:p>
            <a:r>
              <a:rPr lang="tr-TR"/>
              <a:t>Asıl başlık stilini düzenlemek için tıklayın</a:t>
            </a:r>
            <a:endParaRPr lang="en-US" dirty="0"/>
          </a:p>
        </p:txBody>
      </p:sp>
      <p:sp>
        <p:nvSpPr>
          <p:cNvPr id="3" name="Picture Placeholder 2"/>
          <p:cNvSpPr>
            <a:spLocks noGrp="1" noChangeAspect="1"/>
          </p:cNvSpPr>
          <p:nvPr>
            <p:ph type="pic" idx="1" hasCustomPrompt="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hasCustomPrompt="1"/>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endParaRPr lang="tr-T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a:t>Asıl metin stillerini düzenlemek için tıklayın</a:t>
            </a:r>
            <a:endParaRPr lang="tr-TR"/>
          </a:p>
          <a:p>
            <a:pPr lvl="1"/>
            <a:r>
              <a:rPr lang="tr-TR"/>
              <a:t>İkinci düzey</a:t>
            </a:r>
            <a:endParaRPr lang="tr-TR"/>
          </a:p>
          <a:p>
            <a:pPr lvl="2"/>
            <a:r>
              <a:rPr lang="tr-TR"/>
              <a:t>Üçüncü düzey</a:t>
            </a:r>
            <a:endParaRPr lang="tr-TR"/>
          </a:p>
          <a:p>
            <a:pPr lvl="3"/>
            <a:r>
              <a:rPr lang="tr-TR"/>
              <a:t>Dördüncü düzey</a:t>
            </a:r>
            <a:endParaRPr lang="tr-TR"/>
          </a:p>
          <a:p>
            <a:pPr lvl="4"/>
            <a:r>
              <a:rPr lang="tr-TR"/>
              <a:t>Beşinci düzey</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anose="02020404030301010803"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anose="02020404030301010803"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anose="02020404030301010803"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anose="02020404030301010803"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anose="02020404030301010803" pitchFamily="18" charset="0"/>
        <a:buChar char="◦"/>
        <a:defRPr sz="1400" kern="1200">
          <a:solidFill>
            <a:schemeClr val="tx1"/>
          </a:solidFill>
          <a:latin typeface="+mn-lt"/>
          <a:ea typeface="+mn-ea"/>
          <a:cs typeface="+mn-cs"/>
        </a:defRPr>
      </a:lvl5pPr>
      <a:lvl6pPr marL="1600200" indent="-228600" algn="l" defTabSz="914400" rtl="0" eaLnBrk="1" latinLnBrk="0" hangingPunct="1">
        <a:lnSpc>
          <a:spcPct val="100000"/>
        </a:lnSpc>
        <a:spcBef>
          <a:spcPts val="500"/>
        </a:spcBef>
        <a:buClr>
          <a:schemeClr val="tx1">
            <a:lumMod val="85000"/>
            <a:lumOff val="15000"/>
          </a:schemeClr>
        </a:buClr>
        <a:buFont typeface="Garamond" panose="02020404030301010803" pitchFamily="18" charset="0"/>
        <a:buChar char="◦"/>
        <a:defRPr sz="1400" kern="1200">
          <a:solidFill>
            <a:schemeClr val="tx1"/>
          </a:solidFill>
          <a:latin typeface="+mn-lt"/>
          <a:ea typeface="+mn-ea"/>
          <a:cs typeface="+mn-cs"/>
        </a:defRPr>
      </a:lvl6pPr>
      <a:lvl7pPr marL="1899920" indent="-228600" algn="l" defTabSz="914400" rtl="0" eaLnBrk="1" latinLnBrk="0" hangingPunct="1">
        <a:lnSpc>
          <a:spcPct val="100000"/>
        </a:lnSpc>
        <a:spcBef>
          <a:spcPts val="500"/>
        </a:spcBef>
        <a:buClr>
          <a:schemeClr val="tx1">
            <a:lumMod val="85000"/>
            <a:lumOff val="15000"/>
          </a:schemeClr>
        </a:buClr>
        <a:buFont typeface="Garamond" panose="02020404030301010803" pitchFamily="18" charset="0"/>
        <a:buChar char="◦"/>
        <a:defRPr sz="1400" kern="1200">
          <a:solidFill>
            <a:schemeClr val="tx1"/>
          </a:solidFill>
          <a:latin typeface="+mn-lt"/>
          <a:ea typeface="+mn-ea"/>
          <a:cs typeface="+mn-cs"/>
        </a:defRPr>
      </a:lvl7pPr>
      <a:lvl8pPr marL="2200275" indent="-228600" algn="l" defTabSz="914400" rtl="0" eaLnBrk="1" latinLnBrk="0" hangingPunct="1">
        <a:lnSpc>
          <a:spcPct val="100000"/>
        </a:lnSpc>
        <a:spcBef>
          <a:spcPts val="500"/>
        </a:spcBef>
        <a:buClr>
          <a:schemeClr val="tx1">
            <a:lumMod val="85000"/>
            <a:lumOff val="15000"/>
          </a:schemeClr>
        </a:buClr>
        <a:buFont typeface="Garamond" panose="02020404030301010803" pitchFamily="18" charset="0"/>
        <a:buChar char="◦"/>
        <a:defRPr sz="1400" kern="1200">
          <a:solidFill>
            <a:schemeClr val="tx1"/>
          </a:solidFill>
          <a:latin typeface="+mn-lt"/>
          <a:ea typeface="+mn-ea"/>
          <a:cs typeface="+mn-cs"/>
        </a:defRPr>
      </a:lvl8pPr>
      <a:lvl9pPr marL="2499995" indent="-228600" algn="l" defTabSz="914400" rtl="0" eaLnBrk="1" latinLnBrk="0" hangingPunct="1">
        <a:lnSpc>
          <a:spcPct val="100000"/>
        </a:lnSpc>
        <a:spcBef>
          <a:spcPts val="500"/>
        </a:spcBef>
        <a:buClr>
          <a:schemeClr val="tx1">
            <a:lumMod val="85000"/>
            <a:lumOff val="15000"/>
          </a:schemeClr>
        </a:buClr>
        <a:buFont typeface="Garamond" panose="02020404030301010803"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z="6600" dirty="0">
                <a:solidFill>
                  <a:schemeClr val="bg1">
                    <a:lumMod val="50000"/>
                  </a:schemeClr>
                </a:solidFill>
              </a:rPr>
              <a:t>DİJİTAL MAHREMİYET </a:t>
            </a:r>
            <a:endParaRPr lang="tr-TR" sz="6600" dirty="0">
              <a:solidFill>
                <a:schemeClr val="bg1">
                  <a:lumMod val="50000"/>
                </a:schemeClr>
              </a:solidFill>
            </a:endParaRPr>
          </a:p>
        </p:txBody>
      </p:sp>
      <p:sp>
        <p:nvSpPr>
          <p:cNvPr id="3" name="Alt Başlık 2"/>
          <p:cNvSpPr>
            <a:spLocks noGrp="1"/>
          </p:cNvSpPr>
          <p:nvPr>
            <p:ph type="subTitle" idx="1"/>
          </p:nvPr>
        </p:nvSpPr>
        <p:spPr/>
        <p:txBody>
          <a:bodyPr/>
          <a:lstStyle/>
          <a:p>
            <a:r>
              <a:rPr lang="tr-TR" dirty="0"/>
              <a:t>HÜYÜK MAKBULE-DURMUŞ AKKUŞ ANADOLU İMAM HATİP LİSESİ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1">
                    <a:lumMod val="65000"/>
                    <a:lumOff val="35000"/>
                  </a:schemeClr>
                </a:solidFill>
              </a:rPr>
              <a:t>GÜVENLİ MESAJLAŞMA</a:t>
            </a:r>
            <a:endParaRPr lang="tr-TR" dirty="0">
              <a:solidFill>
                <a:schemeClr val="tx1">
                  <a:lumMod val="65000"/>
                  <a:lumOff val="35000"/>
                </a:schemeClr>
              </a:solidFill>
            </a:endParaRPr>
          </a:p>
        </p:txBody>
      </p:sp>
      <p:sp>
        <p:nvSpPr>
          <p:cNvPr id="3" name="İçerik Yer Tutucusu 2"/>
          <p:cNvSpPr>
            <a:spLocks noGrp="1"/>
          </p:cNvSpPr>
          <p:nvPr>
            <p:ph idx="1"/>
          </p:nvPr>
        </p:nvSpPr>
        <p:spPr/>
        <p:txBody>
          <a:bodyPr>
            <a:normAutofit fontScale="92500" lnSpcReduction="20000"/>
          </a:bodyPr>
          <a:lstStyle/>
          <a:p>
            <a:r>
              <a:rPr lang="tr-TR" sz="3500" dirty="0"/>
              <a:t>Tanımadığınız kişilerle iletişim kurmamalısınız.</a:t>
            </a:r>
            <a:endParaRPr lang="tr-TR" sz="3500" dirty="0"/>
          </a:p>
          <a:p>
            <a:r>
              <a:rPr lang="tr-TR" sz="3500" dirty="0"/>
              <a:t>Güvenmediğiniz kaynaklardan gelen linklere dikkat etmelisiniz.</a:t>
            </a:r>
            <a:endParaRPr lang="tr-TR" sz="3500" dirty="0"/>
          </a:p>
          <a:p>
            <a:r>
              <a:rPr lang="tr-TR" sz="3500" dirty="0"/>
              <a:t>Yabancı kişilerden gelen fotoğraf, video gibi içerikleri kabul etmemeli, bu içerikleri gönderen kişiyi engellemelisiniz.</a:t>
            </a:r>
            <a:endParaRPr lang="tr-TR" sz="3500" dirty="0"/>
          </a:p>
          <a:p>
            <a:r>
              <a:rPr lang="tr-TR" sz="3500" dirty="0"/>
              <a:t>Şüpheli linklere tıklamamalısınız.</a:t>
            </a:r>
            <a:endParaRPr lang="tr-TR" sz="3500" dirty="0"/>
          </a:p>
          <a:p>
            <a:r>
              <a:rPr lang="tr-TR" sz="3500" dirty="0"/>
              <a:t>Rahatsız edici bir durum ile karşılaştığınızda ise aileniz veya güvendiğiniz bir yetişkin  ile paylaşmalısınız. </a:t>
            </a:r>
            <a:endParaRPr lang="tr-TR" sz="3500" dirty="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1">
                    <a:lumMod val="65000"/>
                    <a:lumOff val="35000"/>
                  </a:schemeClr>
                </a:solidFill>
              </a:rPr>
              <a:t>FOTOĞRAF VE VİDEO PAYLAŞIMI</a:t>
            </a:r>
            <a:endParaRPr lang="tr-TR" dirty="0">
              <a:solidFill>
                <a:schemeClr val="tx1">
                  <a:lumMod val="65000"/>
                  <a:lumOff val="35000"/>
                </a:schemeClr>
              </a:solidFill>
            </a:endParaRPr>
          </a:p>
        </p:txBody>
      </p:sp>
      <p:sp>
        <p:nvSpPr>
          <p:cNvPr id="3" name="İçerik Yer Tutucusu 2"/>
          <p:cNvSpPr>
            <a:spLocks noGrp="1"/>
          </p:cNvSpPr>
          <p:nvPr>
            <p:ph idx="1"/>
          </p:nvPr>
        </p:nvSpPr>
        <p:spPr/>
        <p:txBody>
          <a:bodyPr>
            <a:normAutofit/>
          </a:bodyPr>
          <a:lstStyle/>
          <a:p>
            <a:r>
              <a:rPr lang="tr-TR" sz="2600" dirty="0"/>
              <a:t>İnternet ortamında herkesin görmesini istemediğimiz, bizim için özel olan fotoğraflarımızı paylaşmamalı ya da paylaşırken kimlerle paylaştığımızı seçmeliyiz. Çünkü bazı insanlar bizim fotoğraflarımızı, videolarımızı kötü amaçlı kullanabilir, kendilerine sahte bir kimlik bile oluşturabilirler.</a:t>
            </a:r>
            <a:endParaRPr lang="tr-TR" sz="2600" dirty="0"/>
          </a:p>
          <a:p>
            <a:r>
              <a:rPr lang="tr-TR" sz="2600" dirty="0"/>
              <a:t>Arkadaşlarımıza göndermiş olduğumuz fotoğraf ve videolar onlar tarafından başkalarına da gönderilebilir. Böyle bir durumda, sadece arkadaşlarımızla paylaştığımızı düşündüğümüz içerik, istemediğimiz kişilere de yayılabilir. Böyle bir durum hem mahremiyetimizi tehlikeye sokabilir hem de arkadaşlarımız ile aramızın bozulmasına sebep olabilir.</a:t>
            </a:r>
            <a:endParaRPr lang="tr-TR" sz="2600" dirty="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1">
                    <a:lumMod val="65000"/>
                    <a:lumOff val="35000"/>
                  </a:schemeClr>
                </a:solidFill>
              </a:rPr>
              <a:t>FOTOĞRAF VE VİDEO PAYLAŞIMI</a:t>
            </a:r>
            <a:endParaRPr lang="tr-TR" dirty="0">
              <a:solidFill>
                <a:schemeClr val="tx1">
                  <a:lumMod val="65000"/>
                  <a:lumOff val="35000"/>
                </a:schemeClr>
              </a:solidFill>
            </a:endParaRPr>
          </a:p>
        </p:txBody>
      </p:sp>
      <p:sp>
        <p:nvSpPr>
          <p:cNvPr id="3" name="İçerik Yer Tutucusu 2"/>
          <p:cNvSpPr>
            <a:spLocks noGrp="1"/>
          </p:cNvSpPr>
          <p:nvPr>
            <p:ph idx="1"/>
          </p:nvPr>
        </p:nvSpPr>
        <p:spPr/>
        <p:txBody>
          <a:bodyPr>
            <a:normAutofit fontScale="25000" lnSpcReduction="20000"/>
          </a:bodyPr>
          <a:lstStyle/>
          <a:p>
            <a:pPr marL="0" indent="0" algn="just">
              <a:buNone/>
            </a:pPr>
            <a:r>
              <a:rPr lang="tr-TR" sz="11200" i="1" dirty="0"/>
              <a:t>İnternet üzerinden herhangi bir paylaşım yaparken aklımıza hemen şu soruyu getirebiliriz;</a:t>
            </a:r>
            <a:endParaRPr lang="tr-TR" sz="11200" i="1" dirty="0"/>
          </a:p>
          <a:p>
            <a:pPr marL="0" indent="0" algn="just">
              <a:buNone/>
            </a:pPr>
            <a:r>
              <a:rPr lang="tr-TR" sz="11200" dirty="0"/>
              <a:t>• Paylaştığım fotoğrafı tanımadığım insanlar dâhil herkesin görebileceği bir duvara asar mıydım?</a:t>
            </a:r>
            <a:endParaRPr lang="tr-TR" sz="11200" dirty="0"/>
          </a:p>
          <a:p>
            <a:pPr marL="0" indent="0" algn="just">
              <a:buNone/>
            </a:pPr>
            <a:r>
              <a:rPr lang="tr-TR" sz="11200" dirty="0"/>
              <a:t>• Eğer vermiş olduğumuz cevap hayır ise internet</a:t>
            </a:r>
            <a:endParaRPr lang="tr-TR" sz="11200" dirty="0"/>
          </a:p>
          <a:p>
            <a:pPr marL="0" indent="0" algn="just">
              <a:buNone/>
            </a:pPr>
            <a:r>
              <a:rPr lang="tr-TR" sz="11200" dirty="0"/>
              <a:t>üzerinde herkesin ulaşabileceği bir şekilde fotoğraf paylaşmak iyi bir fikir olmayabilir.</a:t>
            </a:r>
            <a:endParaRPr lang="tr-TR" sz="11200" dirty="0"/>
          </a:p>
          <a:p>
            <a:pPr algn="just"/>
            <a:r>
              <a:rPr lang="tr-TR" sz="11200" dirty="0"/>
              <a:t>Bu durum paylaştığımız her şey için geçerlidir.</a:t>
            </a:r>
            <a:endParaRPr lang="tr-TR" sz="11200" dirty="0"/>
          </a:p>
          <a:p>
            <a:pPr algn="just"/>
            <a:r>
              <a:rPr lang="tr-TR" sz="11200" dirty="0"/>
              <a:t>Arkadaşlarınızın fotoğraflarını ve videolarını onların izni olmadan paylaşmak, yaymak yasal değildir. </a:t>
            </a:r>
            <a:endParaRPr lang="tr-TR" sz="11200" dirty="0"/>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1">
                    <a:lumMod val="65000"/>
                    <a:lumOff val="35000"/>
                  </a:schemeClr>
                </a:solidFill>
              </a:rPr>
              <a:t>FOTOĞRAF VE VİDEO PAYLAŞIMI</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sz="2700" b="1" dirty="0">
                <a:latin typeface="Times New Roman" panose="02020603050405020304" pitchFamily="18" charset="0"/>
                <a:cs typeface="Times New Roman" panose="02020603050405020304" pitchFamily="18" charset="0"/>
              </a:rPr>
              <a:t>Türk Ceza Kanunu’nda;</a:t>
            </a:r>
            <a:endParaRPr lang="tr-TR" sz="2700" b="1" dirty="0">
              <a:latin typeface="Times New Roman" panose="02020603050405020304" pitchFamily="18" charset="0"/>
              <a:cs typeface="Times New Roman" panose="02020603050405020304" pitchFamily="18" charset="0"/>
            </a:endParaRPr>
          </a:p>
          <a:p>
            <a:pPr marL="0" indent="0" algn="just">
              <a:buNone/>
            </a:pPr>
            <a:r>
              <a:rPr lang="tr-TR" sz="2700" b="1" dirty="0">
                <a:latin typeface="Times New Roman" panose="02020603050405020304" pitchFamily="18" charset="0"/>
                <a:cs typeface="Times New Roman" panose="02020603050405020304" pitchFamily="18" charset="0"/>
              </a:rPr>
              <a:t>Kişiler arasındaki konuşmaların dinlenmesi ve kayda alınması </a:t>
            </a:r>
            <a:endParaRPr lang="tr-TR" sz="2700" b="1" dirty="0">
              <a:latin typeface="Times New Roman" panose="02020603050405020304" pitchFamily="18" charset="0"/>
              <a:cs typeface="Times New Roman" panose="02020603050405020304" pitchFamily="18" charset="0"/>
            </a:endParaRPr>
          </a:p>
          <a:p>
            <a:pPr marL="0" indent="0" algn="just">
              <a:buNone/>
            </a:pPr>
            <a:r>
              <a:rPr lang="tr-TR" sz="2700" b="1" dirty="0">
                <a:latin typeface="Times New Roman" panose="02020603050405020304" pitchFamily="18" charset="0"/>
                <a:cs typeface="Times New Roman" panose="02020603050405020304" pitchFamily="18" charset="0"/>
              </a:rPr>
              <a:t>Madde 133</a:t>
            </a:r>
            <a:endParaRPr lang="tr-TR" sz="2700" b="1" dirty="0">
              <a:latin typeface="Times New Roman" panose="02020603050405020304" pitchFamily="18" charset="0"/>
              <a:cs typeface="Times New Roman" panose="02020603050405020304" pitchFamily="18" charset="0"/>
            </a:endParaRPr>
          </a:p>
          <a:p>
            <a:pPr marL="0" indent="0" algn="just">
              <a:buNone/>
            </a:pPr>
            <a:r>
              <a:rPr lang="tr-TR" sz="2700" dirty="0">
                <a:latin typeface="Times New Roman" panose="02020603050405020304" pitchFamily="18" charset="0"/>
                <a:cs typeface="Times New Roman" panose="02020603050405020304" pitchFamily="18" charset="0"/>
              </a:rPr>
              <a:t>(1) Kişiler arasındaki aleni olmayan konuşmaları, taraflardan herhangi birinin rızası olmaksızın bir aletle dinleyen veya bunları bir ses alma cihazı ile kaydeden kişi, iki yıldan beş yıla kadar hapis cezası ile cezalandırılır.</a:t>
            </a:r>
            <a:endParaRPr lang="tr-TR" sz="2700" dirty="0">
              <a:latin typeface="Times New Roman" panose="02020603050405020304" pitchFamily="18" charset="0"/>
              <a:cs typeface="Times New Roman" panose="02020603050405020304" pitchFamily="18" charset="0"/>
            </a:endParaRPr>
          </a:p>
          <a:p>
            <a:pPr marL="0" indent="0" algn="just">
              <a:buNone/>
            </a:pPr>
            <a:r>
              <a:rPr lang="tr-TR" sz="2700" dirty="0">
                <a:latin typeface="Times New Roman" panose="02020603050405020304" pitchFamily="18" charset="0"/>
                <a:cs typeface="Times New Roman" panose="02020603050405020304" pitchFamily="18" charset="0"/>
              </a:rPr>
              <a:t>(2) Katıldığı aleni olmayan bir söyleşiyi, diğer konuşanların rızası olmadan ses alma cihazı ile kayda alan kişi, altı aydan iki yıla kadar hapis veya adlî para cezası ile cezalandırılır.</a:t>
            </a:r>
            <a:endParaRPr lang="tr-TR" sz="2700" dirty="0">
              <a:latin typeface="Times New Roman" panose="02020603050405020304" pitchFamily="18" charset="0"/>
              <a:cs typeface="Times New Roman" panose="02020603050405020304" pitchFamily="18" charset="0"/>
            </a:endParaRP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1">
                    <a:lumMod val="65000"/>
                    <a:lumOff val="35000"/>
                  </a:schemeClr>
                </a:solidFill>
              </a:rPr>
              <a:t>FOTOĞRAF VE VİDEO PAYLAŞIMI</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sz="2800" b="1" dirty="0">
                <a:latin typeface="Times New Roman" panose="02020603050405020304" pitchFamily="18" charset="0"/>
                <a:cs typeface="Times New Roman" panose="02020603050405020304" pitchFamily="18" charset="0"/>
              </a:rPr>
              <a:t>Türk Ceza Kanunu’nda;</a:t>
            </a:r>
            <a:endParaRPr lang="tr-TR" sz="2800" b="1" dirty="0">
              <a:latin typeface="Times New Roman" panose="02020603050405020304" pitchFamily="18" charset="0"/>
              <a:cs typeface="Times New Roman" panose="02020603050405020304" pitchFamily="18" charset="0"/>
            </a:endParaRPr>
          </a:p>
          <a:p>
            <a:pPr marL="0" indent="0" algn="just">
              <a:buNone/>
            </a:pPr>
            <a:r>
              <a:rPr lang="tr-TR" sz="2800" b="1" dirty="0">
                <a:latin typeface="Times New Roman" panose="02020603050405020304" pitchFamily="18" charset="0"/>
                <a:cs typeface="Times New Roman" panose="02020603050405020304" pitchFamily="18" charset="0"/>
              </a:rPr>
              <a:t>Verileri hukuka aykırı olarak verme veya ele geçirme </a:t>
            </a:r>
            <a:endParaRPr lang="tr-TR" sz="2800" b="1" dirty="0">
              <a:latin typeface="Times New Roman" panose="02020603050405020304" pitchFamily="18" charset="0"/>
              <a:cs typeface="Times New Roman" panose="02020603050405020304" pitchFamily="18" charset="0"/>
            </a:endParaRPr>
          </a:p>
          <a:p>
            <a:pPr marL="0" indent="0" algn="just">
              <a:buNone/>
            </a:pPr>
            <a:r>
              <a:rPr lang="tr-TR" sz="2800" b="1" dirty="0">
                <a:latin typeface="Times New Roman" panose="02020603050405020304" pitchFamily="18" charset="0"/>
                <a:cs typeface="Times New Roman" panose="02020603050405020304" pitchFamily="18" charset="0"/>
              </a:rPr>
              <a:t>Madde 136</a:t>
            </a:r>
            <a:endParaRPr lang="tr-TR" sz="2800" b="1" dirty="0">
              <a:latin typeface="Times New Roman" panose="02020603050405020304" pitchFamily="18" charset="0"/>
              <a:cs typeface="Times New Roman" panose="02020603050405020304" pitchFamily="18" charset="0"/>
            </a:endParaRPr>
          </a:p>
          <a:p>
            <a:pPr marL="514350" indent="-514350" algn="just">
              <a:buAutoNum type="arabicParenBoth"/>
            </a:pPr>
            <a:r>
              <a:rPr lang="tr-TR" sz="2800" dirty="0">
                <a:latin typeface="Times New Roman" panose="02020603050405020304" pitchFamily="18" charset="0"/>
                <a:cs typeface="Times New Roman" panose="02020603050405020304" pitchFamily="18" charset="0"/>
              </a:rPr>
              <a:t>Kişisel verileri, hukuka aykırı olarak bir başkasına veren, yayan veya ele geçiren kişi, iki yıldan dört yıla kadar hapis cezası ile cezalandırılır.</a:t>
            </a:r>
            <a:endParaRPr lang="tr-TR" sz="2800" dirty="0">
              <a:latin typeface="Times New Roman" panose="02020603050405020304" pitchFamily="18" charset="0"/>
              <a:cs typeface="Times New Roman" panose="02020603050405020304" pitchFamily="18" charset="0"/>
            </a:endParaRPr>
          </a:p>
          <a:p>
            <a:pPr marL="514350" indent="-514350" algn="just">
              <a:buAutoNum type="arabicParenBoth"/>
            </a:pPr>
            <a:r>
              <a:rPr lang="tr-TR" sz="2800" dirty="0">
                <a:latin typeface="Times New Roman" panose="02020603050405020304" pitchFamily="18" charset="0"/>
                <a:cs typeface="Times New Roman" panose="02020603050405020304" pitchFamily="18" charset="0"/>
              </a:rPr>
              <a:t>Suçun konusunun, Ceza Muhakemesi Kanununun 236 </a:t>
            </a:r>
            <a:r>
              <a:rPr lang="tr-TR" sz="2800" dirty="0" err="1">
                <a:latin typeface="Times New Roman" panose="02020603050405020304" pitchFamily="18" charset="0"/>
                <a:cs typeface="Times New Roman" panose="02020603050405020304" pitchFamily="18" charset="0"/>
              </a:rPr>
              <a:t>ncı</a:t>
            </a:r>
            <a:r>
              <a:rPr lang="tr-TR" sz="2800" dirty="0">
                <a:latin typeface="Times New Roman" panose="02020603050405020304" pitchFamily="18" charset="0"/>
                <a:cs typeface="Times New Roman" panose="02020603050405020304" pitchFamily="18" charset="0"/>
              </a:rPr>
              <a:t> maddesinin beşinci ve altıncı fıkraları uyarınca kayda alınan beyan ve görüntüler olması durumunda verilecek ceza bir kat artırılır. </a:t>
            </a:r>
            <a:endParaRPr lang="tr-TR" sz="2800" dirty="0">
              <a:latin typeface="Times New Roman" panose="02020603050405020304" pitchFamily="18" charset="0"/>
              <a:cs typeface="Times New Roman" panose="02020603050405020304" pitchFamily="18" charset="0"/>
            </a:endParaRP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561707" y="2283501"/>
            <a:ext cx="9068586" cy="2590800"/>
          </a:xfrm>
        </p:spPr>
        <p:txBody>
          <a:bodyPr/>
          <a:lstStyle/>
          <a:p>
            <a:r>
              <a:rPr lang="tr-TR" sz="5200"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“Kuşkusuz Allah kullarından haberdardır, her şeyi görmektedir.” </a:t>
            </a:r>
            <a:br>
              <a:rPr lang="tr-TR" sz="5200"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tr-TR" sz="5200"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a:t>
            </a:r>
            <a:r>
              <a:rPr lang="tr-TR" sz="5200" dirty="0" err="1">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Fatır</a:t>
            </a:r>
            <a:r>
              <a:rPr lang="tr-TR" sz="5200" dirty="0">
                <a:solidFill>
                  <a:schemeClr val="tx2">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rPr>
              <a:t>, 35/31.) </a:t>
            </a:r>
            <a:endParaRPr lang="tr-TR" sz="5200" dirty="0">
              <a:solidFill>
                <a:schemeClr val="tx2">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1">
                    <a:lumMod val="65000"/>
                    <a:lumOff val="35000"/>
                  </a:schemeClr>
                </a:solidFill>
              </a:rPr>
              <a:t>MAHREMİYET</a:t>
            </a:r>
            <a:endParaRPr lang="tr-TR" b="1" dirty="0">
              <a:solidFill>
                <a:schemeClr val="tx1">
                  <a:lumMod val="65000"/>
                  <a:lumOff val="35000"/>
                </a:schemeClr>
              </a:solidFill>
            </a:endParaRPr>
          </a:p>
        </p:txBody>
      </p:sp>
      <p:sp>
        <p:nvSpPr>
          <p:cNvPr id="3" name="İçerik Yer Tutucusu 2"/>
          <p:cNvSpPr>
            <a:spLocks noGrp="1"/>
          </p:cNvSpPr>
          <p:nvPr>
            <p:ph idx="1"/>
          </p:nvPr>
        </p:nvSpPr>
        <p:spPr/>
        <p:txBody>
          <a:bodyPr>
            <a:normAutofit/>
          </a:bodyPr>
          <a:lstStyle/>
          <a:p>
            <a:r>
              <a:rPr lang="tr-TR" sz="3200" b="1" dirty="0"/>
              <a:t>Mahremiyet</a:t>
            </a:r>
            <a:r>
              <a:rPr lang="tr-TR" sz="3200" dirty="0"/>
              <a:t>, neyi, kiminle paylaşacağımıza bizim karar vermemiz durumudur. Bu bir haktır. Herkesin kendine ait özel alanı ve başkalarıyla paylaşmak istemediği şeyler vardır. Mahremiyet bilincine sahip olmak ve mahremiyetimizi koruyabilmek, kendimizi daha güvenli ve özgür hissetmemizi sağlar. </a:t>
            </a:r>
            <a:endParaRPr lang="tr-T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800" b="1" dirty="0">
                <a:solidFill>
                  <a:schemeClr val="tx1">
                    <a:lumMod val="65000"/>
                    <a:lumOff val="35000"/>
                  </a:schemeClr>
                </a:solidFill>
              </a:rPr>
              <a:t>MAHREMİYET BİLİNCİNİ KAZANDIĞIN ZAMAN;</a:t>
            </a:r>
            <a:endParaRPr lang="tr-TR" b="1" dirty="0">
              <a:solidFill>
                <a:schemeClr val="tx1">
                  <a:lumMod val="65000"/>
                  <a:lumOff val="35000"/>
                </a:schemeClr>
              </a:solidFill>
            </a:endParaRPr>
          </a:p>
        </p:txBody>
      </p:sp>
      <p:sp>
        <p:nvSpPr>
          <p:cNvPr id="3" name="İçerik Yer Tutucusu 2"/>
          <p:cNvSpPr>
            <a:spLocks noGrp="1"/>
          </p:cNvSpPr>
          <p:nvPr>
            <p:ph idx="1"/>
          </p:nvPr>
        </p:nvSpPr>
        <p:spPr/>
        <p:txBody>
          <a:bodyPr/>
          <a:lstStyle/>
          <a:p>
            <a:pPr algn="just"/>
            <a:r>
              <a:rPr lang="tr-TR" sz="3200" dirty="0"/>
              <a:t>Kendin ve çevrendeki insanlar arasında sağlıklı sınırlar kurabilirsin.</a:t>
            </a:r>
            <a:endParaRPr lang="tr-TR" sz="3200" dirty="0"/>
          </a:p>
          <a:p>
            <a:pPr algn="just"/>
            <a:r>
              <a:rPr lang="tr-TR" sz="3200" dirty="0"/>
              <a:t>Sosyal hayatın içinde kendini korur  ve bu sınırları muhafaza edebilirsin.</a:t>
            </a:r>
            <a:endParaRPr lang="tr-TR" sz="3200" dirty="0"/>
          </a:p>
          <a:p>
            <a:pPr algn="just"/>
            <a:r>
              <a:rPr lang="tr-TR" sz="3200" dirty="0"/>
              <a:t>Başkalarının özeline saygı duyabilirsin.</a:t>
            </a:r>
            <a:endParaRPr lang="tr-TR" sz="3200" dirty="0"/>
          </a:p>
          <a:p>
            <a:pPr algn="just"/>
            <a:r>
              <a:rPr lang="tr-TR" sz="3200" dirty="0"/>
              <a:t>Özel hayatının farkına varabilirsin.</a:t>
            </a:r>
            <a:endParaRPr lang="tr-TR" sz="3200" dirty="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chemeClr val="tx1">
                    <a:lumMod val="65000"/>
                    <a:lumOff val="35000"/>
                  </a:schemeClr>
                </a:solidFill>
              </a:rPr>
              <a:t>DİJİTAL MAHREMİYET</a:t>
            </a:r>
            <a:endParaRPr lang="tr-TR" b="1" dirty="0">
              <a:solidFill>
                <a:schemeClr val="tx1">
                  <a:lumMod val="65000"/>
                  <a:lumOff val="35000"/>
                </a:schemeClr>
              </a:solidFill>
            </a:endParaRPr>
          </a:p>
        </p:txBody>
      </p:sp>
      <p:sp>
        <p:nvSpPr>
          <p:cNvPr id="3" name="İçerik Yer Tutucusu 2"/>
          <p:cNvSpPr>
            <a:spLocks noGrp="1"/>
          </p:cNvSpPr>
          <p:nvPr>
            <p:ph idx="1"/>
          </p:nvPr>
        </p:nvSpPr>
        <p:spPr/>
        <p:txBody>
          <a:bodyPr/>
          <a:lstStyle/>
          <a:p>
            <a:r>
              <a:rPr lang="tr-TR" sz="3200" dirty="0"/>
              <a:t>Fiziksel hayatta gizli kalması gereken, kendimize ait özel alanlarımız var ise, dijital ortamlarda da yalnızca bize ait, özel alanlarımızın olması gerektiği </a:t>
            </a:r>
            <a:r>
              <a:rPr lang="tr-TR" sz="3200" b="1" dirty="0"/>
              <a:t>Dijital Mahremiyet </a:t>
            </a:r>
            <a:r>
              <a:rPr lang="tr-TR" sz="3200" dirty="0"/>
              <a:t>kavramı ile ifade edilebilir.</a:t>
            </a:r>
            <a:endParaRPr lang="tr-TR" sz="3200"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1">
                    <a:lumMod val="65000"/>
                    <a:lumOff val="35000"/>
                  </a:schemeClr>
                </a:solidFill>
              </a:rPr>
              <a:t>DİJİTAL ALANDA DİKKAT EDİLMESİ GEREKEN HUSUSLAR </a:t>
            </a:r>
            <a:endParaRPr lang="tr-TR" b="1" dirty="0">
              <a:solidFill>
                <a:schemeClr val="tx1">
                  <a:lumMod val="65000"/>
                  <a:lumOff val="35000"/>
                </a:schemeClr>
              </a:solidFill>
            </a:endParaRPr>
          </a:p>
        </p:txBody>
      </p:sp>
      <p:sp>
        <p:nvSpPr>
          <p:cNvPr id="3" name="İçerik Yer Tutucusu 2"/>
          <p:cNvSpPr>
            <a:spLocks noGrp="1"/>
          </p:cNvSpPr>
          <p:nvPr>
            <p:ph idx="1"/>
          </p:nvPr>
        </p:nvSpPr>
        <p:spPr/>
        <p:txBody>
          <a:bodyPr>
            <a:normAutofit lnSpcReduction="10000"/>
          </a:bodyPr>
          <a:lstStyle/>
          <a:p>
            <a:r>
              <a:rPr lang="tr-TR" sz="3200" dirty="0"/>
              <a:t>Ortak kullanım alanındaki bilgisayarı veya bir arkadaşımızın teknolojik aletini kullandıktan sonra kendimize ait bilgileri silmeli, hesaplarımızdan çıkış yapmayı unutmamalı ve parolalarımızı kaydetmediğimizden emin olmalıyız. </a:t>
            </a:r>
            <a:endParaRPr lang="tr-TR" sz="3200" dirty="0"/>
          </a:p>
          <a:p>
            <a:r>
              <a:rPr lang="tr-TR" sz="3200" dirty="0"/>
              <a:t>Kendimize ve ailemize ait özel bilgilerin, kötü niyetli kişilerin eline geçmesi bize ve ailemize zarar verebilir. Bu nedenle, sevdiklerimizin bizimle paylaştığı herhangi bir yazı , fotoğraf vb. içerikleri gizli tutmamız gerekmektedir.</a:t>
            </a:r>
            <a:endParaRPr lang="tr-TR" sz="3200" dirty="0"/>
          </a:p>
          <a:p>
            <a:endParaRPr lang="tr-TR" sz="3200"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1">
                    <a:lumMod val="65000"/>
                    <a:lumOff val="35000"/>
                  </a:schemeClr>
                </a:solidFill>
              </a:rPr>
              <a:t>KENDİMİZİ SOSYAL AĞLARDA</a:t>
            </a:r>
            <a:br>
              <a:rPr lang="tr-TR" b="1" dirty="0">
                <a:solidFill>
                  <a:schemeClr val="tx1">
                    <a:lumMod val="65000"/>
                    <a:lumOff val="35000"/>
                  </a:schemeClr>
                </a:solidFill>
              </a:rPr>
            </a:br>
            <a:r>
              <a:rPr lang="tr-TR" b="1" dirty="0">
                <a:solidFill>
                  <a:schemeClr val="tx1">
                    <a:lumMod val="65000"/>
                    <a:lumOff val="35000"/>
                  </a:schemeClr>
                </a:solidFill>
              </a:rPr>
              <a:t>NASIL KORURUZ?</a:t>
            </a:r>
            <a:endParaRPr lang="tr-TR" dirty="0">
              <a:solidFill>
                <a:schemeClr val="tx1">
                  <a:lumMod val="65000"/>
                  <a:lumOff val="35000"/>
                </a:schemeClr>
              </a:solidFill>
            </a:endParaRPr>
          </a:p>
        </p:txBody>
      </p:sp>
      <p:sp>
        <p:nvSpPr>
          <p:cNvPr id="3" name="İçerik Yer Tutucusu 2"/>
          <p:cNvSpPr>
            <a:spLocks noGrp="1"/>
          </p:cNvSpPr>
          <p:nvPr>
            <p:ph idx="1"/>
          </p:nvPr>
        </p:nvSpPr>
        <p:spPr/>
        <p:txBody>
          <a:bodyPr/>
          <a:lstStyle/>
          <a:p>
            <a:pPr algn="just"/>
            <a:r>
              <a:rPr lang="tr-TR" sz="3200" dirty="0"/>
              <a:t>Sosyal ağlar denilince ilk olarak aklınıza hangileri geliyor?</a:t>
            </a:r>
            <a:endParaRPr lang="tr-TR" sz="3200" dirty="0"/>
          </a:p>
          <a:p>
            <a:pPr algn="just"/>
            <a:r>
              <a:rPr lang="tr-TR" sz="3200" dirty="0"/>
              <a:t>Sosyal ağlardan hangisini daha çok tercih ediyorsunuz?</a:t>
            </a:r>
            <a:endParaRPr lang="tr-TR" sz="3200" dirty="0"/>
          </a:p>
          <a:p>
            <a:pPr algn="just"/>
            <a:r>
              <a:rPr lang="tr-TR" sz="3200" dirty="0"/>
              <a:t>Peki, bu tercih ettiğiniz sosyal ağların kullanım yaşını biliyor musunuz?</a:t>
            </a:r>
            <a:endParaRPr lang="tr-TR" sz="3200" dirty="0"/>
          </a:p>
          <a:p>
            <a:endParaRPr lang="tr-TR" dirty="0"/>
          </a:p>
        </p:txBody>
      </p:sp>
      <p:pic>
        <p:nvPicPr>
          <p:cNvPr id="4" name="Resim 3"/>
          <p:cNvPicPr>
            <a:picLocks noChangeAspect="1"/>
          </p:cNvPicPr>
          <p:nvPr/>
        </p:nvPicPr>
        <p:blipFill>
          <a:blip r:embed="rId1"/>
          <a:stretch>
            <a:fillRect/>
          </a:stretch>
        </p:blipFill>
        <p:spPr>
          <a:xfrm>
            <a:off x="2404611" y="4483992"/>
            <a:ext cx="7382777" cy="173141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1">
                    <a:lumMod val="65000"/>
                    <a:lumOff val="35000"/>
                  </a:schemeClr>
                </a:solidFill>
              </a:rPr>
              <a:t>KENDİMİZİ SOSYAL AĞLARDA</a:t>
            </a:r>
            <a:br>
              <a:rPr lang="tr-TR" b="1" dirty="0">
                <a:solidFill>
                  <a:schemeClr val="tx1">
                    <a:lumMod val="65000"/>
                    <a:lumOff val="35000"/>
                  </a:schemeClr>
                </a:solidFill>
              </a:rPr>
            </a:br>
            <a:r>
              <a:rPr lang="tr-TR" b="1" dirty="0">
                <a:solidFill>
                  <a:schemeClr val="tx1">
                    <a:lumMod val="65000"/>
                    <a:lumOff val="35000"/>
                  </a:schemeClr>
                </a:solidFill>
              </a:rPr>
              <a:t>NASIL KORURUZ?</a:t>
            </a:r>
            <a:endParaRPr lang="tr-TR" b="1" dirty="0">
              <a:solidFill>
                <a:schemeClr val="tx1">
                  <a:lumMod val="65000"/>
                  <a:lumOff val="35000"/>
                </a:schemeClr>
              </a:solidFill>
            </a:endParaRPr>
          </a:p>
        </p:txBody>
      </p:sp>
      <p:sp>
        <p:nvSpPr>
          <p:cNvPr id="3" name="İçerik Yer Tutucusu 2"/>
          <p:cNvSpPr>
            <a:spLocks noGrp="1"/>
          </p:cNvSpPr>
          <p:nvPr>
            <p:ph idx="1"/>
          </p:nvPr>
        </p:nvSpPr>
        <p:spPr/>
        <p:txBody>
          <a:bodyPr>
            <a:normAutofit fontScale="92500" lnSpcReduction="20000"/>
          </a:bodyPr>
          <a:lstStyle/>
          <a:p>
            <a:pPr algn="just"/>
            <a:r>
              <a:rPr lang="tr-TR" sz="3500" dirty="0"/>
              <a:t>Sosyal ağlarda ve internette paylaştığınız her şey silinmeden kalmaktadır. Bu sebeple okul, telefon, adres vb. kişisel bilgilerimizi sosyal ağlarda paylaşmamalıyız.</a:t>
            </a:r>
            <a:endParaRPr lang="tr-TR" sz="3500" dirty="0"/>
          </a:p>
          <a:p>
            <a:pPr algn="just"/>
            <a:r>
              <a:rPr lang="tr-TR" sz="3500" dirty="0"/>
              <a:t>Arkadaşlarımıza veya ailemize göndermiş olduğumuz mesajlar ve sosyal medya hesaplarında kullandığımız bilgiler, biz silmiş olsak bile tam olarak silinmemektedir. Sosyal ağlarda gerekli gizlilik ayarlarını yapmadığımız takdirde istemediğimiz yabancı kişiler de bize ait bilgileri görebilmektedir.</a:t>
            </a:r>
            <a:endParaRPr lang="tr-TR" sz="3500"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1">
                    <a:lumMod val="65000"/>
                    <a:lumOff val="35000"/>
                  </a:schemeClr>
                </a:solidFill>
              </a:rPr>
              <a:t>KENDİMİZİ SOSYAL AĞLARDA</a:t>
            </a:r>
            <a:br>
              <a:rPr lang="tr-TR" b="1" dirty="0">
                <a:solidFill>
                  <a:schemeClr val="tx1">
                    <a:lumMod val="65000"/>
                    <a:lumOff val="35000"/>
                  </a:schemeClr>
                </a:solidFill>
              </a:rPr>
            </a:br>
            <a:r>
              <a:rPr lang="tr-TR" b="1" dirty="0">
                <a:solidFill>
                  <a:schemeClr val="tx1">
                    <a:lumMod val="65000"/>
                    <a:lumOff val="35000"/>
                  </a:schemeClr>
                </a:solidFill>
              </a:rPr>
              <a:t>NASIL KORURUZ?</a:t>
            </a:r>
            <a:endParaRPr lang="tr-TR" dirty="0">
              <a:solidFill>
                <a:schemeClr val="tx1">
                  <a:lumMod val="65000"/>
                  <a:lumOff val="35000"/>
                </a:schemeClr>
              </a:solidFill>
            </a:endParaRPr>
          </a:p>
        </p:txBody>
      </p:sp>
      <p:sp>
        <p:nvSpPr>
          <p:cNvPr id="3" name="İçerik Yer Tutucusu 2"/>
          <p:cNvSpPr>
            <a:spLocks noGrp="1"/>
          </p:cNvSpPr>
          <p:nvPr>
            <p:ph idx="1"/>
          </p:nvPr>
        </p:nvSpPr>
        <p:spPr/>
        <p:txBody>
          <a:bodyPr>
            <a:normAutofit/>
          </a:bodyPr>
          <a:lstStyle/>
          <a:p>
            <a:pPr algn="just"/>
            <a:r>
              <a:rPr lang="tr-TR" sz="3200" dirty="0"/>
              <a:t>Parolalarımız tahmin edilemeyecek karmaşıklıkta olmalıdır.</a:t>
            </a:r>
            <a:endParaRPr lang="tr-TR" sz="3200" dirty="0"/>
          </a:p>
          <a:p>
            <a:pPr algn="just"/>
            <a:r>
              <a:rPr lang="tr-TR" sz="3200" dirty="0"/>
              <a:t>Telefon, tablet ve bilgisayar gibi araçlarımızı herkesin ulaşabileceği alanlarda bırakmamalıyız. </a:t>
            </a:r>
            <a:endParaRPr lang="tr-TR" sz="3200" dirty="0"/>
          </a:p>
          <a:p>
            <a:pPr algn="just"/>
            <a:r>
              <a:rPr lang="tr-TR" sz="3200" dirty="0"/>
              <a:t>Kendimizi neye ve kimlere karşı koruduğumuzu bilmeliyiz!</a:t>
            </a:r>
            <a:endParaRPr lang="tr-TR" sz="3200" dirty="0"/>
          </a:p>
          <a:p>
            <a:pPr algn="just"/>
            <a:r>
              <a:rPr lang="tr-TR" sz="3200" dirty="0"/>
              <a:t>İnternet ortamındaki kötü niyetli kişilere, gruplara hatta </a:t>
            </a:r>
            <a:r>
              <a:rPr lang="tr-TR" sz="3200" i="1" dirty="0"/>
              <a:t>arkadaşlarımıza</a:t>
            </a:r>
            <a:r>
              <a:rPr lang="tr-TR" sz="3200" dirty="0"/>
              <a:t> karşı kendimizi korumalıyız ve bu tehdit unsurlarının farkına varmalıyız.</a:t>
            </a:r>
            <a:endParaRPr lang="tr-TR" sz="3200" dirty="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chemeClr val="tx1">
                    <a:lumMod val="65000"/>
                    <a:lumOff val="35000"/>
                  </a:schemeClr>
                </a:solidFill>
              </a:rPr>
              <a:t>KENDİMİZİ SOSYAL AĞLARDA</a:t>
            </a:r>
            <a:br>
              <a:rPr lang="tr-TR" b="1" dirty="0">
                <a:solidFill>
                  <a:schemeClr val="tx1">
                    <a:lumMod val="65000"/>
                    <a:lumOff val="35000"/>
                  </a:schemeClr>
                </a:solidFill>
              </a:rPr>
            </a:br>
            <a:r>
              <a:rPr lang="tr-TR" b="1" dirty="0">
                <a:solidFill>
                  <a:schemeClr val="tx1">
                    <a:lumMod val="65000"/>
                    <a:lumOff val="35000"/>
                  </a:schemeClr>
                </a:solidFill>
              </a:rPr>
              <a:t>NASIL KORURUZ?</a:t>
            </a:r>
            <a:endParaRPr lang="tr-TR" dirty="0">
              <a:solidFill>
                <a:schemeClr val="tx1">
                  <a:lumMod val="65000"/>
                  <a:lumOff val="35000"/>
                </a:schemeClr>
              </a:solidFill>
            </a:endParaRPr>
          </a:p>
        </p:txBody>
      </p:sp>
      <p:sp>
        <p:nvSpPr>
          <p:cNvPr id="3" name="İçerik Yer Tutucusu 2"/>
          <p:cNvSpPr>
            <a:spLocks noGrp="1"/>
          </p:cNvSpPr>
          <p:nvPr>
            <p:ph idx="1"/>
          </p:nvPr>
        </p:nvSpPr>
        <p:spPr/>
        <p:txBody>
          <a:bodyPr>
            <a:normAutofit/>
          </a:bodyPr>
          <a:lstStyle/>
          <a:p>
            <a:pPr algn="just"/>
            <a:r>
              <a:rPr lang="tr-TR" sz="3200" dirty="0"/>
              <a:t>Herkes bizim hakkımızdaki her şeyi bilmek zorunda değil!</a:t>
            </a:r>
            <a:endParaRPr lang="tr-TR" sz="3200" dirty="0"/>
          </a:p>
          <a:p>
            <a:pPr algn="just"/>
            <a:r>
              <a:rPr lang="tr-TR" sz="3200" dirty="0"/>
              <a:t>Günlük hayatımızda paylaşacağımız şeyleri ve bunu kimlerle paylaşacağımız konusunda dikkatli olurken internet ortamında  bu duruma gerekli hassasiyeti göstermemekteyiz.</a:t>
            </a:r>
            <a:endParaRPr lang="tr-TR" sz="3200" dirty="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TM03457510[[fn=Sabun]]</Template>
  <TotalTime>0</TotalTime>
  <Words>5356</Words>
  <Application>WPS Presentation</Application>
  <PresentationFormat>Geniş ekran</PresentationFormat>
  <Paragraphs>100</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Garamond</vt:lpstr>
      <vt:lpstr>Times New Roman</vt:lpstr>
      <vt:lpstr>Calibri</vt:lpstr>
      <vt:lpstr>Microsoft YaHei</vt:lpstr>
      <vt:lpstr>Arial Unicode MS</vt:lpstr>
      <vt:lpstr>Sabun</vt:lpstr>
      <vt:lpstr>DİJİTAL MAHREMİYET </vt:lpstr>
      <vt:lpstr>MAHREMİYET</vt:lpstr>
      <vt:lpstr>MAHREMİYET BİLİNCİNİ KAZANDIĞIN ZAMAN;</vt:lpstr>
      <vt:lpstr>DİJİTAL MAHREMİYET</vt:lpstr>
      <vt:lpstr>DİJİTAL ALANDA DİKKAT EDİLMESİ GEREKEN HUSUSLAR </vt:lpstr>
      <vt:lpstr>KENDİMİZİ SOSYAL AĞLARDA NASIL KORURUZ?</vt:lpstr>
      <vt:lpstr>KENDİMİZİ SOSYAL AĞLARDA NASIL KORURUZ?</vt:lpstr>
      <vt:lpstr>KENDİMİZİ SOSYAL AĞLARDA NASIL KORURUZ?</vt:lpstr>
      <vt:lpstr>KENDİMİZİ SOSYAL AĞLARDA NASIL KORURUZ?</vt:lpstr>
      <vt:lpstr>GÜVENLİ MESAJLAŞMA</vt:lpstr>
      <vt:lpstr>FOTOĞRAF VE VİDEO PAYLAŞIMI</vt:lpstr>
      <vt:lpstr>FOTOĞRAF VE VİDEO PAYLAŞIMI</vt:lpstr>
      <vt:lpstr>FOTOĞRAF VE VİDEO PAYLAŞIMI</vt:lpstr>
      <vt:lpstr>FOTOĞRAF VE VİDEO PAYLAŞIMI</vt:lpstr>
      <vt:lpstr>“Kuşkusuz Allah kullarından haberdardır, her şeyi görmektedir.”  (Fatır, 35/31.)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DİJİTAL MAHREMİYET </dc:title>
  <dc:creator>Müberra AKTAŞ</dc:creator>
  <cp:lastModifiedBy>Dente</cp:lastModifiedBy>
  <cp:revision>2</cp:revision>
  <dcterms:created xsi:type="dcterms:W3CDTF">2024-05-16T15:59:00Z</dcterms:created>
  <dcterms:modified xsi:type="dcterms:W3CDTF">2024-06-27T08:37:54Z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572B9384CE814EE4AE10ACE86F1F8616_12</vt:lpwstr>
  </property>
  <property fmtid="{D5CDD505-2E9C-101B-9397-08002B2CF9AE}" pid="3" name="KSOProductBuildVer">
    <vt:lpwstr>1033-12.2.0.17119</vt:lpwstr>
  </property>
</Properties>
</file>