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95" r:id="rId2"/>
    <p:sldId id="342" r:id="rId3"/>
    <p:sldId id="339" r:id="rId4"/>
    <p:sldId id="391" r:id="rId5"/>
    <p:sldId id="340" r:id="rId6"/>
    <p:sldId id="345" r:id="rId7"/>
    <p:sldId id="392" r:id="rId8"/>
    <p:sldId id="260" r:id="rId9"/>
    <p:sldId id="347" r:id="rId10"/>
    <p:sldId id="348" r:id="rId11"/>
    <p:sldId id="349" r:id="rId12"/>
    <p:sldId id="256" r:id="rId13"/>
    <p:sldId id="266" r:id="rId14"/>
    <p:sldId id="306" r:id="rId15"/>
    <p:sldId id="307" r:id="rId16"/>
    <p:sldId id="310" r:id="rId17"/>
    <p:sldId id="311" r:id="rId18"/>
    <p:sldId id="267" r:id="rId19"/>
    <p:sldId id="263" r:id="rId20"/>
    <p:sldId id="312" r:id="rId21"/>
    <p:sldId id="313" r:id="rId22"/>
    <p:sldId id="315" r:id="rId23"/>
    <p:sldId id="317" r:id="rId24"/>
    <p:sldId id="316" r:id="rId25"/>
    <p:sldId id="319" r:id="rId26"/>
    <p:sldId id="322" r:id="rId27"/>
    <p:sldId id="321" r:id="rId28"/>
    <p:sldId id="320" r:id="rId29"/>
    <p:sldId id="323" r:id="rId30"/>
    <p:sldId id="325" r:id="rId31"/>
    <p:sldId id="351" r:id="rId32"/>
    <p:sldId id="324" r:id="rId33"/>
    <p:sldId id="328" r:id="rId34"/>
    <p:sldId id="327" r:id="rId35"/>
    <p:sldId id="326" r:id="rId36"/>
    <p:sldId id="330" r:id="rId37"/>
    <p:sldId id="329" r:id="rId38"/>
    <p:sldId id="334" r:id="rId39"/>
    <p:sldId id="333" r:id="rId40"/>
    <p:sldId id="332" r:id="rId41"/>
    <p:sldId id="353" r:id="rId42"/>
    <p:sldId id="357" r:id="rId43"/>
    <p:sldId id="359" r:id="rId44"/>
    <p:sldId id="360" r:id="rId45"/>
    <p:sldId id="358" r:id="rId46"/>
    <p:sldId id="361" r:id="rId47"/>
    <p:sldId id="374" r:id="rId48"/>
    <p:sldId id="375" r:id="rId49"/>
    <p:sldId id="377" r:id="rId50"/>
    <p:sldId id="382" r:id="rId51"/>
    <p:sldId id="337" r:id="rId52"/>
    <p:sldId id="354" r:id="rId53"/>
    <p:sldId id="365" r:id="rId54"/>
    <p:sldId id="368" r:id="rId55"/>
    <p:sldId id="367" r:id="rId56"/>
    <p:sldId id="366" r:id="rId57"/>
    <p:sldId id="370" r:id="rId58"/>
    <p:sldId id="373" r:id="rId59"/>
    <p:sldId id="372" r:id="rId60"/>
    <p:sldId id="380" r:id="rId61"/>
    <p:sldId id="336" r:id="rId62"/>
    <p:sldId id="384" r:id="rId63"/>
    <p:sldId id="385" r:id="rId64"/>
    <p:sldId id="386" r:id="rId65"/>
    <p:sldId id="387" r:id="rId66"/>
    <p:sldId id="388" r:id="rId67"/>
    <p:sldId id="335" r:id="rId68"/>
    <p:sldId id="356" r:id="rId69"/>
    <p:sldId id="389" r:id="rId70"/>
    <p:sldId id="338" r:id="rId71"/>
    <p:sldId id="272"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D9E"/>
    <a:srgbClr val="D9ECF7"/>
    <a:srgbClr val="DEF4F6"/>
    <a:srgbClr val="377553"/>
    <a:srgbClr val="167909"/>
    <a:srgbClr val="275F3A"/>
    <a:srgbClr val="ACC38B"/>
    <a:srgbClr val="307447"/>
    <a:srgbClr val="FEF4EC"/>
    <a:srgbClr val="345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768" autoAdjust="0"/>
  </p:normalViewPr>
  <p:slideViewPr>
    <p:cSldViewPr>
      <p:cViewPr varScale="1">
        <p:scale>
          <a:sx n="66" d="100"/>
          <a:sy n="66" d="100"/>
        </p:scale>
        <p:origin x="1422" y="84"/>
      </p:cViewPr>
      <p:guideLst>
        <p:guide orient="horz" pos="2160"/>
        <p:guide pos="2880"/>
      </p:guideLst>
    </p:cSldViewPr>
  </p:slideViewPr>
  <p:outlineViewPr>
    <p:cViewPr>
      <p:scale>
        <a:sx n="33" d="100"/>
        <a:sy n="33" d="100"/>
      </p:scale>
      <p:origin x="0" y="44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62A74-B8A8-4B04-8CA8-DE133570F57B}" type="datetimeFigureOut">
              <a:rPr lang="tr-TR" smtClean="0"/>
              <a:pPr/>
              <a:t>07.10.2015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30D9C-A5FB-4997-8E49-972F94AF3504}" type="slidenum">
              <a:rPr lang="tr-TR" smtClean="0"/>
              <a:pPr/>
              <a:t>‹#›</a:t>
            </a:fld>
            <a:endParaRPr lang="tr-TR"/>
          </a:p>
        </p:txBody>
      </p:sp>
    </p:spTree>
    <p:extLst>
      <p:ext uri="{BB962C8B-B14F-4D97-AF65-F5344CB8AC3E}">
        <p14:creationId xmlns:p14="http://schemas.microsoft.com/office/powerpoint/2010/main" val="309110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930D9C-A5FB-4997-8E49-972F94AF3504}" type="slidenum">
              <a:rPr lang="tr-TR" smtClean="0"/>
              <a:pPr/>
              <a:t>12</a:t>
            </a:fld>
            <a:endParaRPr lang="tr-TR"/>
          </a:p>
        </p:txBody>
      </p:sp>
    </p:spTree>
    <p:extLst>
      <p:ext uri="{BB962C8B-B14F-4D97-AF65-F5344CB8AC3E}">
        <p14:creationId xmlns:p14="http://schemas.microsoft.com/office/powerpoint/2010/main" val="227758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www.google.com.tr/url?sa=i&amp;rct=j&amp;q=&amp;esrc=s&amp;frm=1&amp;source=images&amp;cd=&amp;cad=rja&amp;docid=QfZZcy2jQ3d3UM&amp;tbnid=LuNTEduAtbQSxM:&amp;ved=0CAUQjRw&amp;url=http://www.okubil.com/osym-puan-hesaplama-sistemi-degisti-yeni-lys-puan-hesaplama-sistemi-nasil-olacak-12503.html&amp;ei=59pDUuH1I4jFtQaLmoGwAg&amp;bvm=bv.53217764,d.Yms&amp;psig=AFQjCNEsf_aT9PtMJE4FRYWdY3t6lHNPcg&amp;ust=138026399404701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COB7C_FWGNObbM&amp;tbnid=cJejkAY0w0EXcM:&amp;ved=0CAUQjRw&amp;url=http://mebk12.meb.gov.tr/meb_iys_dosyalar/21/03/142290/icerikler/sinavsiz-gecis-rehberi_210690.html&amp;ei=jN9DUsX-O8XJswbrzoAY&amp;psig=AFQjCNHGlhhbZ5MM-LcftKXG0SM0C6m-zQ&amp;ust=1380266147368804"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ZwNRdsXA-CdLM&amp;tbnid=UTZTDpeHiwIfvM:&amp;ved=0CAUQjRw&amp;url=http://www.dunyabulteni.net/?aType=haber&amp;ArticleID=152833&amp;ei=sR1EUpHjMoPUswalqoC4Bg&amp;bvm=bv.53217764,d.Yms&amp;psig=AFQjCNElRLBatgjWngn4cZkdYDNyNtgYJQ&amp;ust=1380282144881067"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J_UT1TJXtqXwM&amp;tbnid=LNUmyYN3Nza_XM:&amp;ved=0CAUQjRw&amp;url=http://www.turkpdristanbul.com/istanbuldaki-liselerin-ygs-2011-puan-basari-analizleri/&amp;ei=PB9EUtAFho61BsmmgMAB&amp;psig=AFQjCNElRLBatgjWngn4cZkdYDNyNtgYJQ&amp;ust=1380282144881067"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url?sa=i&amp;rct=j&amp;q=&amp;esrc=s&amp;frm=1&amp;source=images&amp;cd=&amp;cad=rja&amp;docid=BRF9A7r3M_3wGM&amp;tbnid=CMjpSyZ6J73hRM:&amp;ved=0CAUQjRw&amp;url=http://mebk12.meb.gov.tr/meb_iys_dosyalar/34/21/749366/icerikler/ygs-sonuclar-nasl-degerlendirilmelidir_342433.html&amp;ei=RSJEUundNIGWtQaGr4GYCQ&amp;psig=AFQjCNElRLBatgjWngn4cZkdYDNyNtgYJQ&amp;ust=1380282144881067"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tr/url?sa=i&amp;rct=j&amp;q=&amp;esrc=s&amp;frm=1&amp;source=images&amp;cd=&amp;cad=rja&amp;docid=zOU5U4z84kiaAM&amp;tbnid=SRZ0dJRJfM7U5M:&amp;ved=0CAUQjRw&amp;url=http://yenirehberlik.com/2013-ygs-lys-okuldan-gelecek-puan-hesaplama.html&amp;ei=Oy1EUun3LcTJsgac54G4BQ&amp;psig=AFQjCNEGTo5G5TJjnMSFpeTYjkroX_g6tw&amp;ust=1380281248246353"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tr/url?sa=i&amp;rct=j&amp;q=&amp;esrc=s&amp;frm=1&amp;source=images&amp;cd=&amp;cad=rja&amp;docid=ss0s2na3T12m_M&amp;tbnid=yswCGy-ISAyuUM:&amp;ved=0CAUQjRw&amp;url=http://polisolmakistiyorum.com/2012-pomem-basari-puani-nasil-hesaplanacak/&amp;ei=6zREUorCGsbJswa_oIGwDw&amp;psig=AFQjCNFJqiXOoVEXi1gHsfKlJD8crFFfdw&amp;ust=1380288062066777"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tr/url?sa=i&amp;rct=j&amp;q=&amp;esrc=s&amp;frm=1&amp;source=images&amp;cd=&amp;cad=rja&amp;docid=GQAsGhKQCtYsXM&amp;tbnid=a_MvnnNtE4YlhM:&amp;ved=0CAUQjRw&amp;url=http://mebk12.meb.gov.tr/meb_iys_dosyalar/54/05/972662/icerikler/ygs-lys-sinavi_45378.html&amp;ei=3TVEUqWpK8Xesgbyy4DgCA&amp;bvm=bv.53217764,d.Yms&amp;psig=AFQjCNF5jCugNW17--vRdFCJ7iqYnzaaFQ&amp;ust=1380286804757531"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tr/url?sa=i&amp;rct=j&amp;q=&amp;esrc=s&amp;frm=1&amp;source=images&amp;cd=&amp;cad=rja&amp;docid=KeZRaF5aMOsXPM&amp;tbnid=9BUlAx67KTvnlM:&amp;ved=0CAUQjRw&amp;url=http://vimeo.com/7915915&amp;ei=kWBFUprbDImGswaeoIDYCA&amp;bvm=bv.53217764,d.Yms&amp;psig=AFQjCNExUbmxqqxIvwOzSjekyvg-1WYtxw&amp;ust=1380364735365433"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frm=1&amp;source=images&amp;cd=&amp;cad=rja&amp;docid=seVHeINo87yHSM&amp;tbnid=F6q4co-RiwqqQM:&amp;ved=0CAUQjRw&amp;url=http://www.egitimhane.biz/haber/2014-lys-matematikedebiyatsosyal-bilgilercografyafen-bilimleryabanci-dil-sinav-tarihleri-1998.html&amp;ei=S3VFUtfmL8PVtAaV9oGICA&amp;bvm=bv.53217764,d.Yms&amp;psig=AFQjCNHeaRaUEQwXIguYMGc7AfAQkiJmeQ&amp;ust=1380370095884170"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msq0AikhKc8vJM&amp;tbnid=OuYvx-OD_jIJkM:&amp;ved=0CAUQjRw&amp;url=http://www.ingilizceogretim.com/2012-lys-puan-ve-konu-dagilimi-2012-lys-sonuclari&amp;ei=-k5BUsz3D4iMtAbav4GoDg&amp;bvm=bv.52434380,d.Yms&amp;psig=AFQjCNEsOe6ZElu20oAPm0cbCE3oqhSBWA&amp;ust=1380098090526858"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tQjQKnP4XhVJzM&amp;tbnid=_xS0Kaa62Ek0zM:&amp;ved=0CAUQjRw&amp;url=http://mebk12.meb.gov.tr/meb_iys_dosyalar/11/02/372910/icerikler/lys-puan-turleri_331106.html&amp;ei=pBpNUvffO4qjtAamwYGoBg&amp;bvm=bv.53537100,d.Yms&amp;psig=AFQjCNHEQ-jW8iJD0W4doGazRnDzo4XmBw&amp;ust=1380871195450931"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tr/url?sa=i&amp;rct=j&amp;q=&amp;esrc=s&amp;frm=1&amp;source=images&amp;cd=&amp;cad=rja&amp;docid=SESa_G3jxWR7PM&amp;tbnid=urt4G0KU6W9oWM:&amp;ved=0CAUQjRw&amp;url=http://www.parlakbirgelecek.com/tr/faydali-bilgiler/universite-secimine-baslarken/hangi-bolum&amp;ei=KBxNUpHHNMbVtAa5zICQBQ&amp;bvm=bv.53537100,d.Yms&amp;psig=AFQjCNFWekp0wGqhvt4gkGmmckdfK9U9yg&amp;ust=1380871543586557"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tr/url?sa=i&amp;rct=j&amp;q=&amp;esrc=s&amp;frm=1&amp;source=images&amp;cd=&amp;cad=rja&amp;docid=JsL0Pcp-XehEaM&amp;tbnid=XOTHbTcUzgtjlM:&amp;ved=0CAUQjRw&amp;url=http://www.rehberliksitesi.com/sorular-ve-cevaplar/7792&amp;ei=lB1NUsrpJYmRtQaT_IC4Dw&amp;bvm=bv.53537100,d.Yms&amp;psig=AFQjCNFWekp0wGqhvt4gkGmmckdfK9U9yg&amp;ust=1380871543586557"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h3tXBJ50vZ2zM&amp;tbnid=RG9G3SXiOH4eLM:&amp;ved=0CAUQjRw&amp;url=http://www.egitimhaber.org/index.php/2014-ygs-konulari-ve-soru-dagilimi.html&amp;ei=nIxBUrnvBcPJtQb6jIDQCg&amp;bvm=bv.52434380,d.Yms&amp;psig=AFQjCNGN2wwy7tnNPi1thMR3_KmC5eAAyQ&amp;ust=1380113861343236"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j0pZ4hOgiLNMuM&amp;tbnid=s223-cFpdHOwjM:&amp;ved=0CAUQjRw&amp;url=http://www.chatlama.net/haberler/2014-ygs-ve-lys-sinav-tarihleri.html&amp;ei=35BBUoy-OMjYtQb62oGIAg&amp;bvm=bv.52434380,d.Yms&amp;psig=AFQjCNF7vR1Xww-Gte599Gc2LUaU4ijeCA&amp;ust=1380115025686611"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285720" y="357166"/>
            <a:ext cx="8429684" cy="1200329"/>
          </a:xfrm>
          <a:prstGeom prst="rect">
            <a:avLst/>
          </a:prstGeom>
          <a:noFill/>
        </p:spPr>
        <p:txBody>
          <a:bodyPr wrap="square" rtlCol="0">
            <a:spAutoFit/>
          </a:bodyPr>
          <a:lstStyle/>
          <a:p>
            <a:pPr algn="ctr"/>
            <a:r>
              <a:rPr lang="tr-TR"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ÖSYS SİSTEMİ</a:t>
            </a:r>
            <a:endPar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4 Metin kutusu"/>
          <p:cNvSpPr txBox="1"/>
          <p:nvPr/>
        </p:nvSpPr>
        <p:spPr>
          <a:xfrm>
            <a:off x="7812360" y="2500868"/>
            <a:ext cx="688730" cy="3785652"/>
          </a:xfrm>
          <a:prstGeom prst="rect">
            <a:avLst/>
          </a:prstGeom>
          <a:noFill/>
        </p:spPr>
        <p:txBody>
          <a:bodyPr wrap="square" rtlCol="0">
            <a:spAutoFit/>
          </a:bodyPr>
          <a:lstStyle/>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0</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6</a:t>
            </a:r>
            <a:endParaRPr lang="tr-T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5 Metin kutusu"/>
          <p:cNvSpPr txBox="1"/>
          <p:nvPr/>
        </p:nvSpPr>
        <p:spPr>
          <a:xfrm>
            <a:off x="142844" y="4869160"/>
            <a:ext cx="6929486" cy="1261884"/>
          </a:xfrm>
          <a:prstGeom prst="rect">
            <a:avLst/>
          </a:prstGeom>
          <a:noFill/>
        </p:spPr>
        <p:txBody>
          <a:bodyPr wrap="square" rtlCol="0">
            <a:spAutoFit/>
          </a:bodyPr>
          <a:lstStyle/>
          <a:p>
            <a:pPr algn="ctr"/>
            <a:r>
              <a:rPr lang="tr-TR"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Hüyük Makbule Durmuş Akkuş </a:t>
            </a:r>
          </a:p>
          <a:p>
            <a:pPr algn="ctr"/>
            <a:r>
              <a:rPr lang="tr-TR"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AİHL</a:t>
            </a:r>
            <a:endParaRPr lang="tr-TR" sz="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
          <p:cNvGrpSpPr>
            <a:grpSpLocks/>
          </p:cNvGrpSpPr>
          <p:nvPr/>
        </p:nvGrpSpPr>
        <p:grpSpPr bwMode="auto">
          <a:xfrm>
            <a:off x="353354" y="2459395"/>
            <a:ext cx="8001000" cy="1816100"/>
            <a:chOff x="428596" y="857232"/>
            <a:chExt cx="8001057" cy="1815919"/>
          </a:xfrm>
        </p:grpSpPr>
        <p:pic>
          <p:nvPicPr>
            <p:cNvPr id="6157" name="1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85723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8" name="8 Metin kutusu"/>
            <p:cNvSpPr txBox="1">
              <a:spLocks noChangeArrowheads="1"/>
            </p:cNvSpPr>
            <p:nvPr/>
          </p:nvSpPr>
          <p:spPr bwMode="auto">
            <a:xfrm>
              <a:off x="1478897" y="857232"/>
              <a:ext cx="6950756" cy="1815919"/>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(Yükseköğretime Geçiş Sınavı) ve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LYS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(Lisans Yerleştirme Sınavı) ile üniversiteye geçiş sistemi iki aşamalı hale getirildi.</a:t>
              </a:r>
            </a:p>
          </p:txBody>
        </p:sp>
      </p:grpSp>
      <p:grpSp>
        <p:nvGrpSpPr>
          <p:cNvPr id="3" name="24 Grup"/>
          <p:cNvGrpSpPr>
            <a:grpSpLocks/>
          </p:cNvGrpSpPr>
          <p:nvPr/>
        </p:nvGrpSpPr>
        <p:grpSpPr bwMode="auto">
          <a:xfrm>
            <a:off x="367665" y="4624070"/>
            <a:ext cx="8001001" cy="954088"/>
            <a:chOff x="428596" y="2260579"/>
            <a:chExt cx="8001057" cy="954107"/>
          </a:xfrm>
        </p:grpSpPr>
        <p:pic>
          <p:nvPicPr>
            <p:cNvPr id="6155" name="9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228599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6" name="10 Metin kutusu"/>
            <p:cNvSpPr txBox="1">
              <a:spLocks noChangeArrowheads="1"/>
            </p:cNvSpPr>
            <p:nvPr/>
          </p:nvSpPr>
          <p:spPr bwMode="auto">
            <a:xfrm>
              <a:off x="1464586" y="2260579"/>
              <a:ext cx="6965067" cy="954107"/>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Mart ayında LYS Haziran ayında yapılacak.</a:t>
              </a:r>
            </a:p>
          </p:txBody>
        </p:sp>
      </p:grpSp>
      <p:sp>
        <p:nvSpPr>
          <p:cNvPr id="6150" name="1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97C99-764C-4EEE-B6F7-4D30A693C20F}" type="slidenum">
              <a:rPr lang="tr-TR" smtClean="0"/>
              <a:pPr eaLnBrk="1" hangingPunct="1"/>
              <a:t>10</a:t>
            </a:fld>
            <a:endParaRPr lang="tr-TR" smtClean="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60350"/>
            <a:ext cx="8261162" cy="21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12838967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1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A0984-B315-426A-ABBF-D011585A5922}" type="slidenum">
              <a:rPr lang="tr-TR" smtClean="0"/>
              <a:pPr eaLnBrk="1" hangingPunct="1"/>
              <a:t>11</a:t>
            </a:fld>
            <a:endParaRPr lang="tr-TR" dirty="0" smtClean="0"/>
          </a:p>
        </p:txBody>
      </p:sp>
      <p:grpSp>
        <p:nvGrpSpPr>
          <p:cNvPr id="9" name="21 Grup"/>
          <p:cNvGrpSpPr>
            <a:grpSpLocks/>
          </p:cNvGrpSpPr>
          <p:nvPr/>
        </p:nvGrpSpPr>
        <p:grpSpPr bwMode="auto">
          <a:xfrm>
            <a:off x="416518" y="1967384"/>
            <a:ext cx="8045139" cy="954088"/>
            <a:chOff x="500034" y="3643314"/>
            <a:chExt cx="8045195" cy="954107"/>
          </a:xfrm>
        </p:grpSpPr>
        <p:sp>
          <p:nvSpPr>
            <p:cNvPr id="10" name="11 Metin kutusu"/>
            <p:cNvSpPr txBox="1">
              <a:spLocks noChangeArrowheads="1"/>
            </p:cNvSpPr>
            <p:nvPr/>
          </p:nvSpPr>
          <p:spPr bwMode="auto">
            <a:xfrm>
              <a:off x="1472866" y="3643314"/>
              <a:ext cx="7072363" cy="954107"/>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ve LYS de puanlar 100 – 500 aralığında hesaplanacak. </a:t>
              </a:r>
            </a:p>
          </p:txBody>
        </p:sp>
        <p:pic>
          <p:nvPicPr>
            <p:cNvPr id="11" name="12 Resim" descr="400_F_8370856_8yZPwNGUlz1Gxj7eIvNYJsX6sc3nkJGj.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371475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2" name="20 Grup"/>
          <p:cNvGrpSpPr>
            <a:grpSpLocks/>
          </p:cNvGrpSpPr>
          <p:nvPr/>
        </p:nvGrpSpPr>
        <p:grpSpPr bwMode="auto">
          <a:xfrm>
            <a:off x="416518" y="4202716"/>
            <a:ext cx="7940042" cy="954088"/>
            <a:chOff x="571472" y="5110473"/>
            <a:chExt cx="8072494" cy="954126"/>
          </a:xfrm>
        </p:grpSpPr>
        <p:sp>
          <p:nvSpPr>
            <p:cNvPr id="13" name="13 Metin kutusu"/>
            <p:cNvSpPr txBox="1">
              <a:spLocks noChangeArrowheads="1"/>
            </p:cNvSpPr>
            <p:nvPr/>
          </p:nvSpPr>
          <p:spPr bwMode="auto">
            <a:xfrm>
              <a:off x="1571604" y="5110473"/>
              <a:ext cx="7072362" cy="95412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OBP 250 – 500 aralığında hesaplanacak.</a:t>
              </a:r>
            </a:p>
          </p:txBody>
        </p:sp>
        <p:pic>
          <p:nvPicPr>
            <p:cNvPr id="14" name="18 Resim" descr="400_F_8370856_8yZPwNGUlz1Gxj7eIvNYJsX6sc3nkJGj.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514351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1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60350"/>
            <a:ext cx="8261162" cy="1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256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etin kutusu"/>
          <p:cNvSpPr txBox="1"/>
          <p:nvPr/>
        </p:nvSpPr>
        <p:spPr>
          <a:xfrm>
            <a:off x="251520" y="1916832"/>
            <a:ext cx="5328592" cy="156966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Ortaöğretim Başarı Puanı (OBP) Değer Aralıkları 250-500 olacaktır. OBP,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Türkiye geneli değerlendirmeye esas alınarak, </a:t>
            </a:r>
            <a:r>
              <a:rPr lang="tr-TR" sz="2000" kern="0" dirty="0">
                <a:solidFill>
                  <a:srgbClr val="000000"/>
                </a:solidFill>
                <a:latin typeface="Times New Roman"/>
                <a:cs typeface="Times New Roman"/>
              </a:rPr>
              <a:t>ortaöğretim bitirme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notları (100 üzerinden diploma notu) 5 ile çarpılarak </a:t>
            </a:r>
            <a:r>
              <a:rPr lang="tr-TR" sz="2000" kern="0" dirty="0">
                <a:solidFill>
                  <a:srgbClr val="000000"/>
                </a:solidFill>
                <a:latin typeface="Times New Roman"/>
                <a:cs typeface="Times New Roman"/>
              </a:rPr>
              <a:t>Ortaöğretim Başarı Puanına (OBP) dönüştürülecektir. </a:t>
            </a:r>
            <a:endParaRPr lang="tr-TR" sz="2000" kern="0" dirty="0" smtClean="0">
              <a:solidFill>
                <a:srgbClr val="000000"/>
              </a:solidFill>
              <a:latin typeface="Times New Roman"/>
              <a:cs typeface="Times New Roman"/>
            </a:endParaRPr>
          </a:p>
        </p:txBody>
      </p:sp>
      <p:sp>
        <p:nvSpPr>
          <p:cNvPr id="3" name="2 Metin kutusu"/>
          <p:cNvSpPr txBox="1"/>
          <p:nvPr/>
        </p:nvSpPr>
        <p:spPr>
          <a:xfrm>
            <a:off x="220650" y="3717032"/>
            <a:ext cx="5359462" cy="830997"/>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Daha sonra bu OBP, herkes için tek katsayı olarak kullanılan  </a:t>
            </a:r>
            <a:r>
              <a:rPr lang="tr-TR" sz="2000" b="1" kern="0" dirty="0">
                <a:solidFill>
                  <a:srgbClr val="008000"/>
                </a:solidFill>
                <a:latin typeface="Times New Roman"/>
                <a:cs typeface="Times New Roman"/>
              </a:rPr>
              <a:t>0.12 katsayısı ile çarpılarak</a:t>
            </a:r>
            <a:r>
              <a:rPr lang="tr-TR" sz="2000" kern="0" dirty="0">
                <a:solidFill>
                  <a:srgbClr val="000000"/>
                </a:solidFill>
                <a:latin typeface="Times New Roman"/>
                <a:cs typeface="Times New Roman"/>
              </a:rPr>
              <a:t> okuldan gelecek net puan hesaplanacaktır.</a:t>
            </a:r>
          </a:p>
        </p:txBody>
      </p:sp>
      <p:sp>
        <p:nvSpPr>
          <p:cNvPr id="4" name="3 Metin kutusu"/>
          <p:cNvSpPr txBox="1"/>
          <p:nvPr/>
        </p:nvSpPr>
        <p:spPr>
          <a:xfrm>
            <a:off x="220650" y="4941168"/>
            <a:ext cx="5359462"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ctr"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Sonuç olarak </a:t>
            </a:r>
            <a:r>
              <a:rPr lang="tr-TR" sz="2000" b="1" kern="0" dirty="0">
                <a:solidFill>
                  <a:srgbClr val="162D9E"/>
                </a:solidFill>
                <a:latin typeface="Times New Roman"/>
                <a:cs typeface="Times New Roman"/>
              </a:rPr>
              <a:t>en düşük notlara sahip </a:t>
            </a:r>
            <a:r>
              <a:rPr lang="tr-TR" sz="2000" b="1" kern="0" dirty="0">
                <a:solidFill>
                  <a:srgbClr val="000000"/>
                </a:solidFill>
                <a:latin typeface="Times New Roman"/>
                <a:cs typeface="Times New Roman"/>
              </a:rPr>
              <a:t>bir öğrenciye okuldan</a:t>
            </a:r>
            <a:r>
              <a:rPr lang="tr-TR" sz="2000" kern="0" dirty="0">
                <a:solidFill>
                  <a:srgbClr val="000000"/>
                </a:solidFill>
                <a:latin typeface="Times New Roman"/>
                <a:cs typeface="Times New Roman"/>
              </a:rPr>
              <a:t> </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30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gelirken                (</a:t>
            </a:r>
            <a:r>
              <a:rPr lang="tr-TR" sz="2000" kern="0" dirty="0">
                <a:solidFill>
                  <a:srgbClr val="000000"/>
                </a:solidFill>
                <a:latin typeface="Times New Roman"/>
                <a:cs typeface="Times New Roman"/>
              </a:rPr>
              <a:t>0.12 x </a:t>
            </a:r>
            <a:r>
              <a:rPr lang="tr-TR" sz="2000" kern="0" dirty="0" smtClean="0">
                <a:solidFill>
                  <a:srgbClr val="000000"/>
                </a:solidFill>
                <a:latin typeface="Times New Roman"/>
                <a:cs typeface="Times New Roman"/>
              </a:rPr>
              <a:t>250=30)</a:t>
            </a:r>
            <a:r>
              <a:rPr lang="tr-TR" sz="2000" b="1" kern="0" dirty="0" smtClean="0">
                <a:solidFill>
                  <a:srgbClr val="162D9E"/>
                </a:solidFill>
                <a:latin typeface="Times New Roman"/>
                <a:cs typeface="Times New Roman"/>
              </a:rPr>
              <a:t>en </a:t>
            </a:r>
            <a:r>
              <a:rPr lang="tr-TR" sz="2000" b="1" kern="0" dirty="0">
                <a:solidFill>
                  <a:srgbClr val="162D9E"/>
                </a:solidFill>
                <a:latin typeface="Times New Roman"/>
                <a:cs typeface="Times New Roman"/>
              </a:rPr>
              <a:t>yüksek </a:t>
            </a:r>
            <a:r>
              <a:rPr lang="tr-TR" sz="2000" b="1" kern="0" dirty="0" err="1">
                <a:solidFill>
                  <a:srgbClr val="162D9E"/>
                </a:solidFill>
                <a:latin typeface="Times New Roman"/>
                <a:cs typeface="Times New Roman"/>
              </a:rPr>
              <a:t>OBP’ye</a:t>
            </a:r>
            <a:r>
              <a:rPr lang="tr-TR" sz="2000" b="1" kern="0" dirty="0">
                <a:solidFill>
                  <a:srgbClr val="162D9E"/>
                </a:solidFill>
                <a:latin typeface="Times New Roman"/>
                <a:cs typeface="Times New Roman"/>
              </a:rPr>
              <a:t> sahip </a:t>
            </a:r>
            <a:r>
              <a:rPr lang="tr-TR" sz="2000" b="1" kern="0" dirty="0">
                <a:solidFill>
                  <a:srgbClr val="000000"/>
                </a:solidFill>
                <a:latin typeface="Times New Roman"/>
                <a:cs typeface="Times New Roman"/>
              </a:rPr>
              <a:t>öğrenciye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60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0.12 </a:t>
            </a:r>
            <a:r>
              <a:rPr lang="tr-TR" sz="2000" kern="0" dirty="0">
                <a:solidFill>
                  <a:srgbClr val="000000"/>
                </a:solidFill>
                <a:latin typeface="Times New Roman"/>
                <a:cs typeface="Times New Roman"/>
              </a:rPr>
              <a:t>x 500= 60) </a:t>
            </a:r>
            <a:r>
              <a:rPr lang="tr-TR" sz="2000" kern="0" dirty="0" smtClean="0">
                <a:solidFill>
                  <a:srgbClr val="000000"/>
                </a:solidFill>
                <a:latin typeface="Times New Roman"/>
                <a:cs typeface="Times New Roman"/>
              </a:rPr>
              <a:t>gelecektir.</a:t>
            </a:r>
            <a:endParaRPr lang="tr-TR" sz="2000" kern="0" dirty="0">
              <a:solidFill>
                <a:srgbClr val="000000"/>
              </a:solidFill>
              <a:latin typeface="Times New Roman"/>
              <a:cs typeface="Times New Roman"/>
            </a:endParaRPr>
          </a:p>
        </p:txBody>
      </p:sp>
      <p:sp>
        <p:nvSpPr>
          <p:cNvPr id="5" name="Dikdörtgen 4"/>
          <p:cNvSpPr/>
          <p:nvPr/>
        </p:nvSpPr>
        <p:spPr>
          <a:xfrm>
            <a:off x="251520" y="1268760"/>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HESAPLANMASI-1</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30" name="Picture 6" descr="http://www.okubil.com/resim/lys_puan_hesaplamasi_degist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348880"/>
            <a:ext cx="2486025" cy="38888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21361396">
            <a:off x="179512" y="2816617"/>
            <a:ext cx="7920880" cy="3098721"/>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Yani okul  puanları hesaplanırken herkes için tek katsayı kullanılacak.  </a:t>
            </a:r>
            <a:r>
              <a:rPr lang="tr-TR" sz="2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Times New Roman"/>
              </a:rPr>
              <a:t>Tüm öğrencilerin </a:t>
            </a:r>
            <a:r>
              <a:rPr lang="tr-TR" sz="2000" kern="0" dirty="0" err="1">
                <a:solidFill>
                  <a:srgbClr val="000000"/>
                </a:solidFill>
                <a:latin typeface="Times New Roman"/>
                <a:cs typeface="Times New Roman"/>
              </a:rPr>
              <a:t>OBP’si</a:t>
            </a:r>
            <a:r>
              <a:rPr lang="tr-TR" sz="2000" kern="0" dirty="0">
                <a:solidFill>
                  <a:srgbClr val="000000"/>
                </a:solidFill>
                <a:latin typeface="Times New Roman"/>
                <a:cs typeface="Times New Roman"/>
              </a:rPr>
              <a:t> </a:t>
            </a:r>
            <a:r>
              <a:rPr lang="tr-TR" sz="2000" b="1" kern="0" dirty="0">
                <a:solidFill>
                  <a:srgbClr val="0033CC"/>
                </a:solidFill>
                <a:latin typeface="Times New Roman"/>
                <a:cs typeface="Times New Roman"/>
              </a:rPr>
              <a:t>0.12</a:t>
            </a:r>
            <a:r>
              <a:rPr lang="tr-TR" sz="2000" kern="0" dirty="0">
                <a:solidFill>
                  <a:srgbClr val="000000"/>
                </a:solidFill>
                <a:latin typeface="Times New Roman"/>
                <a:cs typeface="Times New Roman"/>
              </a:rPr>
              <a:t> katsayısı ile çarpılacak.</a:t>
            </a:r>
          </a:p>
          <a:p>
            <a:pPr lvl="0" algn="just" fontAlgn="base">
              <a:spcBef>
                <a:spcPct val="20000"/>
              </a:spcBef>
              <a:spcAft>
                <a:spcPct val="0"/>
              </a:spcAft>
              <a:buClr>
                <a:srgbClr val="003366"/>
              </a:buClr>
            </a:pPr>
            <a:r>
              <a:rPr lang="tr-TR" sz="2000" kern="0" dirty="0">
                <a:solidFill>
                  <a:srgbClr val="000000"/>
                </a:solidFill>
                <a:latin typeface="Times New Roman"/>
                <a:cs typeface="Times New Roman"/>
              </a:rPr>
              <a:t> </a:t>
            </a:r>
            <a:r>
              <a:rPr lang="tr-TR" sz="2000" kern="0" dirty="0" smtClean="0">
                <a:solidFill>
                  <a:srgbClr val="000000"/>
                </a:solidFill>
                <a:latin typeface="Times New Roman"/>
                <a:cs typeface="Times New Roman"/>
              </a:rPr>
              <a:t>meslek </a:t>
            </a:r>
            <a:r>
              <a:rPr lang="tr-TR" sz="2000" kern="0" dirty="0">
                <a:solidFill>
                  <a:srgbClr val="000000"/>
                </a:solidFill>
                <a:latin typeface="Times New Roman"/>
                <a:cs typeface="Times New Roman"/>
              </a:rPr>
              <a:t>lisesi mezunları da kendi alanlarındaki programları tercih etmeleri halinde </a:t>
            </a:r>
            <a:r>
              <a:rPr lang="tr-TR" sz="2000" kern="0" dirty="0" err="1" smtClean="0">
                <a:solidFill>
                  <a:srgbClr val="000000"/>
                </a:solidFill>
                <a:latin typeface="Times New Roman"/>
                <a:cs typeface="Times New Roman"/>
              </a:rPr>
              <a:t>OBP’leri</a:t>
            </a:r>
            <a:r>
              <a:rPr lang="tr-TR" sz="2000" kern="0" dirty="0" smtClean="0">
                <a:solidFill>
                  <a:srgbClr val="000000"/>
                </a:solidFill>
                <a:latin typeface="Times New Roman"/>
                <a:cs typeface="Times New Roman"/>
              </a:rPr>
              <a:t> </a:t>
            </a:r>
            <a:r>
              <a:rPr lang="tr-TR" sz="2000" b="1" kern="0" dirty="0">
                <a:solidFill>
                  <a:srgbClr val="3333CC"/>
                </a:solidFill>
                <a:latin typeface="Times New Roman"/>
                <a:cs typeface="Times New Roman"/>
              </a:rPr>
              <a:t>0.06 ek katsayısı </a:t>
            </a:r>
            <a:r>
              <a:rPr lang="tr-TR" sz="2000" kern="0" dirty="0">
                <a:solidFill>
                  <a:srgbClr val="000000"/>
                </a:solidFill>
                <a:latin typeface="Times New Roman"/>
                <a:cs typeface="Times New Roman"/>
              </a:rPr>
              <a:t>ile çarpılacak (En fazla 30, en az 15 net puan gelecek) ve bulunan değer, </a:t>
            </a:r>
            <a:r>
              <a:rPr lang="tr-TR" sz="2000" b="1" kern="0" dirty="0">
                <a:solidFill>
                  <a:srgbClr val="008000"/>
                </a:solidFill>
                <a:latin typeface="Times New Roman"/>
                <a:cs typeface="Times New Roman"/>
              </a:rPr>
              <a:t>0.12 katsayısı</a:t>
            </a:r>
            <a:r>
              <a:rPr lang="tr-TR" sz="2000" kern="0" dirty="0">
                <a:solidFill>
                  <a:srgbClr val="008000"/>
                </a:solidFill>
                <a:latin typeface="Times New Roman"/>
                <a:cs typeface="Times New Roman"/>
              </a:rPr>
              <a:t> </a:t>
            </a:r>
            <a:r>
              <a:rPr lang="tr-TR" sz="2000" kern="0" dirty="0">
                <a:solidFill>
                  <a:srgbClr val="000000"/>
                </a:solidFill>
                <a:latin typeface="Times New Roman"/>
                <a:cs typeface="Times New Roman"/>
              </a:rPr>
              <a:t>ile hesaplanan puana eklenecek. Yani toplamda okul puanları </a:t>
            </a:r>
            <a:r>
              <a:rPr lang="tr-TR" sz="2000" b="1" kern="0" dirty="0">
                <a:solidFill>
                  <a:srgbClr val="000000"/>
                </a:solidFill>
                <a:latin typeface="Times New Roman"/>
                <a:cs typeface="Times New Roman"/>
              </a:rPr>
              <a:t>0.12 + 0.06= 0.18</a:t>
            </a:r>
            <a:r>
              <a:rPr lang="tr-TR" sz="2000" kern="0" dirty="0">
                <a:solidFill>
                  <a:srgbClr val="000000"/>
                </a:solidFill>
                <a:latin typeface="Times New Roman"/>
                <a:cs typeface="Times New Roman"/>
              </a:rPr>
              <a:t> ile çarpılarak toplamda </a:t>
            </a:r>
            <a:r>
              <a:rPr lang="tr-TR" sz="2000" b="1" kern="0" dirty="0">
                <a:solidFill>
                  <a:srgbClr val="7030A0"/>
                </a:solidFill>
                <a:latin typeface="Times New Roman"/>
                <a:cs typeface="Times New Roman"/>
              </a:rPr>
              <a:t>en fazla 90 puan</a:t>
            </a:r>
            <a:r>
              <a:rPr lang="tr-TR" sz="2000" kern="0" dirty="0">
                <a:solidFill>
                  <a:srgbClr val="7030A0"/>
                </a:solidFill>
                <a:latin typeface="Times New Roman"/>
                <a:cs typeface="Times New Roman"/>
              </a:rPr>
              <a:t> </a:t>
            </a:r>
            <a:r>
              <a:rPr lang="tr-TR" sz="2000" kern="0" dirty="0">
                <a:solidFill>
                  <a:srgbClr val="000000"/>
                </a:solidFill>
                <a:latin typeface="Times New Roman"/>
                <a:cs typeface="Times New Roman"/>
              </a:rPr>
              <a:t>olabilecek</a:t>
            </a:r>
            <a:r>
              <a:rPr lang="tr-TR" sz="2000" kern="0" dirty="0" smtClean="0">
                <a:solidFill>
                  <a:srgbClr val="000000"/>
                </a:solidFill>
                <a:latin typeface="Times New Roman"/>
                <a:cs typeface="Times New Roman"/>
              </a:rPr>
              <a:t>.</a:t>
            </a:r>
            <a:endParaRPr lang="tr-TR" sz="2000" kern="0" dirty="0">
              <a:solidFill>
                <a:srgbClr val="000000"/>
              </a:solidFill>
              <a:latin typeface="Times New Roman"/>
              <a:cs typeface="Times New Roman"/>
            </a:endParaRPr>
          </a:p>
          <a:p>
            <a:pPr marL="342900" lvl="0" indent="-342900" algn="just" fontAlgn="base">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Ek puanın en büyük değeri </a:t>
            </a:r>
            <a:r>
              <a:rPr lang="tr-TR" sz="2000" b="1" kern="0" dirty="0">
                <a:solidFill>
                  <a:srgbClr val="000000"/>
                </a:solidFill>
                <a:latin typeface="Times New Roman"/>
                <a:cs typeface="Times New Roman"/>
              </a:rPr>
              <a:t>500 x 0.06</a:t>
            </a:r>
            <a:r>
              <a:rPr lang="tr-TR" sz="2000" kern="0" dirty="0">
                <a:solidFill>
                  <a:srgbClr val="000000"/>
                </a:solidFill>
                <a:latin typeface="Times New Roman"/>
                <a:cs typeface="Times New Roman"/>
              </a:rPr>
              <a:t>= </a:t>
            </a:r>
            <a:r>
              <a:rPr lang="tr-TR" sz="2000" b="1" u="sng" kern="0" dirty="0">
                <a:solidFill>
                  <a:srgbClr val="002060"/>
                </a:solidFill>
                <a:effectLst>
                  <a:outerShdw blurRad="38100" dist="38100" dir="2700000" algn="tl">
                    <a:srgbClr val="000000">
                      <a:alpha val="43137"/>
                    </a:srgbClr>
                  </a:outerShdw>
                </a:effectLst>
                <a:latin typeface="Times New Roman"/>
                <a:cs typeface="Times New Roman"/>
              </a:rPr>
              <a:t>30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kern="0" dirty="0">
                <a:solidFill>
                  <a:srgbClr val="000000"/>
                </a:solidFill>
                <a:latin typeface="Times New Roman"/>
                <a:cs typeface="Times New Roman"/>
              </a:rPr>
              <a:t>olacaktır</a:t>
            </a:r>
            <a:r>
              <a:rPr lang="tr-TR" sz="2000" kern="0" dirty="0" smtClean="0">
                <a:solidFill>
                  <a:srgbClr val="000000"/>
                </a:solidFill>
                <a:latin typeface="Times New Roman"/>
                <a:cs typeface="Times New Roman"/>
              </a:rPr>
              <a:t>.</a:t>
            </a:r>
          </a:p>
        </p:txBody>
      </p:sp>
      <p:sp>
        <p:nvSpPr>
          <p:cNvPr id="3" name="Dikdörtgen 2"/>
          <p:cNvSpPr/>
          <p:nvPr/>
        </p:nvSpPr>
        <p:spPr>
          <a:xfrm>
            <a:off x="179512" y="1342509"/>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HESAPLANMASI-2</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3528" y="2636912"/>
            <a:ext cx="5472608" cy="3943207"/>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a:solidFill>
                  <a:srgbClr val="000000"/>
                </a:solidFill>
                <a:latin typeface="Times New Roman"/>
                <a:cs typeface="Times New Roman"/>
              </a:rPr>
              <a:t>Sınavsız geçiş </a:t>
            </a:r>
            <a:r>
              <a:rPr lang="tr-TR" sz="2400" b="1" kern="0" dirty="0" smtClean="0">
                <a:solidFill>
                  <a:srgbClr val="000000"/>
                </a:solidFill>
                <a:latin typeface="Times New Roman"/>
                <a:cs typeface="Times New Roman"/>
              </a:rPr>
              <a:t>2016 yılında da </a:t>
            </a:r>
            <a:r>
              <a:rPr lang="tr-TR" sz="2400" b="1" kern="0" dirty="0">
                <a:solidFill>
                  <a:srgbClr val="000000"/>
                </a:solidFill>
                <a:latin typeface="Times New Roman"/>
                <a:cs typeface="Times New Roman"/>
              </a:rPr>
              <a:t>uygulanacaktır.</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 sadece 12. sınıfta değil, mezun olduktan sonra da kullanabiliyorsunuz.</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geçişte öncelik daima 12. </a:t>
            </a:r>
            <a:r>
              <a:rPr lang="tr-TR" sz="2400" b="1" kern="0" dirty="0" smtClean="0">
                <a:solidFill>
                  <a:srgbClr val="000000"/>
                </a:solidFill>
                <a:latin typeface="Times New Roman"/>
                <a:cs typeface="Times New Roman"/>
              </a:rPr>
              <a:t>sınıflardadır</a:t>
            </a:r>
            <a:r>
              <a:rPr lang="tr-TR" sz="2400" b="1" kern="0" dirty="0">
                <a:solidFill>
                  <a:srgbClr val="000000"/>
                </a:solidFill>
                <a:latin typeface="Times New Roman"/>
                <a:cs typeface="Times New Roman"/>
              </a:rPr>
              <a:t>. </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geçişin YGS sınavıyla alakası yoktur. Belirli kurallara göre sınavsız geçişle yerleştirme yapılmaktadır.</a:t>
            </a:r>
          </a:p>
        </p:txBody>
      </p:sp>
      <p:sp>
        <p:nvSpPr>
          <p:cNvPr id="3" name="Dikdörtgen 2"/>
          <p:cNvSpPr/>
          <p:nvPr/>
        </p:nvSpPr>
        <p:spPr>
          <a:xfrm>
            <a:off x="323528" y="1345316"/>
            <a:ext cx="561662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SINAVSIZ GEÇİŞ</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http://mebk12.meb.gov.tr/meb_iys_dosyalar/21/03/142290/resimler/2012_12/28221318_snavsz.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636912"/>
            <a:ext cx="220203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18343"/>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359765">
            <a:off x="326088" y="2327632"/>
            <a:ext cx="7572428" cy="3459103"/>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spcBef>
                <a:spcPts val="700"/>
              </a:spcBef>
              <a:buClr>
                <a:srgbClr val="DD8047"/>
              </a:buClr>
              <a:buSzPct val="60000"/>
              <a:defRPr/>
            </a:pPr>
            <a:r>
              <a:rPr lang="tr-TR" sz="1400" b="1" dirty="0">
                <a:solidFill>
                  <a:srgbClr val="002060"/>
                </a:solidFill>
                <a:latin typeface="Tw Cen MT"/>
              </a:rPr>
              <a:t>1- Mezuniyet yılı daha büyük adaylara öncelik verirler </a:t>
            </a:r>
            <a:r>
              <a:rPr lang="tr-TR" sz="1400" dirty="0">
                <a:solidFill>
                  <a:srgbClr val="000000"/>
                </a:solidFill>
                <a:latin typeface="Tw Cen MT"/>
              </a:rPr>
              <a:t>(Yani yeni mezun olacaklara en öncelik, sonra sırasıyla daha yeni mezun olanlardan başlayarak böyle giderler. Yani eski mezunların şansı düşüyor.).</a:t>
            </a:r>
          </a:p>
          <a:p>
            <a:pPr lvl="0" algn="just">
              <a:spcBef>
                <a:spcPts val="700"/>
              </a:spcBef>
              <a:buClr>
                <a:srgbClr val="DD8047"/>
              </a:buClr>
              <a:buSzPct val="60000"/>
              <a:defRPr/>
            </a:pPr>
            <a:r>
              <a:rPr lang="tr-TR" sz="1400" b="1" dirty="0" smtClean="0">
                <a:solidFill>
                  <a:srgbClr val="FF0000"/>
                </a:solidFill>
                <a:latin typeface="Tw Cen MT"/>
              </a:rPr>
              <a:t>2-</a:t>
            </a:r>
            <a:r>
              <a:rPr lang="tr-TR" sz="1400" b="1" dirty="0" smtClean="0">
                <a:solidFill>
                  <a:srgbClr val="000000"/>
                </a:solidFill>
                <a:latin typeface="Tw Cen MT"/>
              </a:rPr>
              <a:t> </a:t>
            </a:r>
            <a:r>
              <a:rPr lang="tr-TR" sz="1400" dirty="0">
                <a:solidFill>
                  <a:srgbClr val="000000"/>
                </a:solidFill>
                <a:latin typeface="Tw Cen MT"/>
              </a:rPr>
              <a:t>Aynı yıl mezun olan adaylar arasında öncelik okul türüne göre </a:t>
            </a:r>
            <a:r>
              <a:rPr lang="tr-TR" sz="1400" b="1" dirty="0">
                <a:solidFill>
                  <a:srgbClr val="002060"/>
                </a:solidFill>
                <a:latin typeface="Tw Cen MT"/>
              </a:rPr>
              <a:t>1. Anadolu Teknik Lisesi, 2. Teknik Lise ve Anadolu Meslek Lisesi, 3. Meslek Lisesi ve 4. çok eski yıllarda enstitü</a:t>
            </a:r>
            <a:r>
              <a:rPr lang="tr-TR" sz="1400" dirty="0">
                <a:solidFill>
                  <a:srgbClr val="FF0000"/>
                </a:solidFill>
                <a:latin typeface="Tw Cen MT"/>
              </a:rPr>
              <a:t> </a:t>
            </a:r>
            <a:r>
              <a:rPr lang="tr-TR" sz="1400" dirty="0">
                <a:solidFill>
                  <a:srgbClr val="000000"/>
                </a:solidFill>
                <a:latin typeface="Tw Cen MT"/>
              </a:rPr>
              <a:t>adı altında mezun olunan meslek lisesi sırasında verilir.</a:t>
            </a:r>
          </a:p>
          <a:p>
            <a:pPr lvl="0" algn="just">
              <a:spcBef>
                <a:spcPts val="700"/>
              </a:spcBef>
              <a:buClr>
                <a:srgbClr val="DD8047"/>
              </a:buClr>
              <a:buSzPct val="60000"/>
              <a:defRPr/>
            </a:pPr>
            <a:r>
              <a:rPr lang="tr-TR" sz="1400" b="1" dirty="0" smtClean="0">
                <a:solidFill>
                  <a:srgbClr val="FF0000"/>
                </a:solidFill>
                <a:latin typeface="Tw Cen MT"/>
              </a:rPr>
              <a:t>3-</a:t>
            </a:r>
            <a:r>
              <a:rPr lang="tr-TR" sz="1400" dirty="0" smtClean="0">
                <a:solidFill>
                  <a:srgbClr val="000000"/>
                </a:solidFill>
                <a:latin typeface="Tw Cen MT"/>
              </a:rPr>
              <a:t> </a:t>
            </a:r>
            <a:r>
              <a:rPr lang="tr-TR" sz="1400" dirty="0">
                <a:solidFill>
                  <a:srgbClr val="000000"/>
                </a:solidFill>
                <a:latin typeface="Tw Cen MT"/>
              </a:rPr>
              <a:t>Mezuniyet yılı ve okul türü aynı olan adaylardan aynı </a:t>
            </a:r>
            <a:r>
              <a:rPr lang="tr-TR" sz="1400" b="1" dirty="0">
                <a:solidFill>
                  <a:srgbClr val="002060"/>
                </a:solidFill>
                <a:latin typeface="Tw Cen MT"/>
              </a:rPr>
              <a:t>METEB içinde olanlara öncelik verilir.</a:t>
            </a:r>
          </a:p>
          <a:p>
            <a:pPr lvl="0" algn="just">
              <a:spcBef>
                <a:spcPts val="700"/>
              </a:spcBef>
              <a:buClr>
                <a:srgbClr val="DD8047"/>
              </a:buClr>
              <a:buSzPct val="60000"/>
              <a:defRPr/>
            </a:pPr>
            <a:r>
              <a:rPr lang="tr-TR" sz="1400" b="1" dirty="0">
                <a:solidFill>
                  <a:srgbClr val="000000"/>
                </a:solidFill>
                <a:latin typeface="Tw Cen MT"/>
              </a:rPr>
              <a:t>Not: </a:t>
            </a:r>
            <a:r>
              <a:rPr lang="tr-TR" sz="1400" dirty="0">
                <a:solidFill>
                  <a:srgbClr val="000000"/>
                </a:solidFill>
                <a:latin typeface="Tw Cen MT"/>
              </a:rPr>
              <a:t>METEB: Her ilde bir mesleki ve teknik eğitim bölgesi bulunmaktadır. Bu nedenle METEB il içi veya il dışı diye bilinir.</a:t>
            </a:r>
          </a:p>
          <a:p>
            <a:pPr lvl="0" algn="just">
              <a:spcBef>
                <a:spcPts val="700"/>
              </a:spcBef>
              <a:buClr>
                <a:srgbClr val="DD8047"/>
              </a:buClr>
              <a:buSzPct val="60000"/>
              <a:defRPr/>
            </a:pPr>
            <a:r>
              <a:rPr lang="tr-TR" sz="1400" b="1" dirty="0" smtClean="0">
                <a:solidFill>
                  <a:srgbClr val="FF0000"/>
                </a:solidFill>
                <a:latin typeface="Tw Cen MT"/>
              </a:rPr>
              <a:t>4-</a:t>
            </a:r>
            <a:r>
              <a:rPr lang="tr-TR" sz="1400" dirty="0" smtClean="0">
                <a:solidFill>
                  <a:srgbClr val="FF0000"/>
                </a:solidFill>
                <a:latin typeface="Tw Cen MT"/>
              </a:rPr>
              <a:t> </a:t>
            </a:r>
            <a:r>
              <a:rPr lang="tr-TR" sz="1400" dirty="0">
                <a:solidFill>
                  <a:srgbClr val="000000"/>
                </a:solidFill>
                <a:latin typeface="Tw Cen MT"/>
              </a:rPr>
              <a:t>Mezuniyet yılı, okul türü ve METEB içi veya METEB dışı bilgileri aynı olan adaylardan </a:t>
            </a:r>
            <a:r>
              <a:rPr lang="tr-TR" sz="1400" b="1" dirty="0" err="1">
                <a:solidFill>
                  <a:srgbClr val="002060"/>
                </a:solidFill>
                <a:latin typeface="Tw Cen MT"/>
              </a:rPr>
              <a:t>OBP'si</a:t>
            </a:r>
            <a:r>
              <a:rPr lang="tr-TR" sz="1400" b="1" dirty="0">
                <a:solidFill>
                  <a:srgbClr val="002060"/>
                </a:solidFill>
                <a:latin typeface="Tw Cen MT"/>
              </a:rPr>
              <a:t> yüksek olan adaylara öncelik verilir.</a:t>
            </a:r>
          </a:p>
          <a:p>
            <a:pPr lvl="0" algn="just">
              <a:spcBef>
                <a:spcPts val="700"/>
              </a:spcBef>
              <a:buClr>
                <a:srgbClr val="DD8047"/>
              </a:buClr>
              <a:buSzPct val="60000"/>
              <a:defRPr/>
            </a:pPr>
            <a:r>
              <a:rPr lang="tr-TR" sz="1400" b="1" dirty="0" smtClean="0">
                <a:solidFill>
                  <a:srgbClr val="FF0000"/>
                </a:solidFill>
                <a:latin typeface="Tw Cen MT"/>
              </a:rPr>
              <a:t>5-</a:t>
            </a:r>
            <a:r>
              <a:rPr lang="tr-TR" sz="1400" dirty="0" smtClean="0">
                <a:solidFill>
                  <a:srgbClr val="000000"/>
                </a:solidFill>
                <a:latin typeface="Tw Cen MT"/>
              </a:rPr>
              <a:t> </a:t>
            </a:r>
            <a:r>
              <a:rPr lang="tr-TR" sz="1400" dirty="0">
                <a:solidFill>
                  <a:srgbClr val="000000"/>
                </a:solidFill>
                <a:latin typeface="Tw Cen MT"/>
              </a:rPr>
              <a:t>Yukarıdaki 4 şarta göre eşit olan adaylardan </a:t>
            </a:r>
            <a:r>
              <a:rPr lang="tr-TR" sz="1400" b="1" dirty="0">
                <a:solidFill>
                  <a:srgbClr val="002060"/>
                </a:solidFill>
                <a:latin typeface="Tw Cen MT"/>
              </a:rPr>
              <a:t>yaşı küçük olana öncelik verilir.</a:t>
            </a:r>
          </a:p>
        </p:txBody>
      </p:sp>
      <p:sp>
        <p:nvSpPr>
          <p:cNvPr id="3" name="Dikdörtgen 2"/>
          <p:cNvSpPr/>
          <p:nvPr/>
        </p:nvSpPr>
        <p:spPr>
          <a:xfrm>
            <a:off x="459482" y="1412776"/>
            <a:ext cx="691276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a:ea typeface="+mj-ea"/>
                <a:cs typeface="+mj-cs"/>
              </a:rPr>
              <a:t>Meslek Liselilerin Sınavsız Geçiş Öncelikleri</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4227050918"/>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6088" y="3212976"/>
            <a:ext cx="7572428" cy="2674727"/>
          </a:xfrm>
          <a:prstGeom prst="frame">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spcBef>
                <a:spcPct val="20000"/>
              </a:spcBef>
              <a:spcAft>
                <a:spcPct val="0"/>
              </a:spcAft>
              <a:buClr>
                <a:srgbClr val="003366"/>
              </a:buClr>
              <a:buFont typeface="Wingdings" pitchFamily="2" charset="2"/>
              <a:buChar char="w"/>
            </a:pPr>
            <a:r>
              <a:rPr lang="tr-TR" sz="2400" kern="0" dirty="0">
                <a:solidFill>
                  <a:srgbClr val="000000"/>
                </a:solidFill>
                <a:latin typeface="Times New Roman"/>
                <a:cs typeface="Times New Roman"/>
              </a:rPr>
              <a:t>Eski sistemde okul puanın etkisi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%21 </a:t>
            </a:r>
            <a:r>
              <a:rPr lang="tr-TR" sz="2400" kern="0" dirty="0">
                <a:solidFill>
                  <a:srgbClr val="000000"/>
                </a:solidFill>
                <a:latin typeface="Times New Roman"/>
                <a:cs typeface="Times New Roman"/>
              </a:rPr>
              <a:t>oranına (en fazla 80 net puan geliyordu) çıkıyordu. Yeni sistemde ise bu etki en fazla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%10 </a:t>
            </a:r>
            <a:r>
              <a:rPr lang="tr-TR" sz="2400" kern="0" dirty="0">
                <a:solidFill>
                  <a:srgbClr val="000000"/>
                </a:solidFill>
                <a:latin typeface="Times New Roman"/>
                <a:cs typeface="Times New Roman"/>
              </a:rPr>
              <a:t>oranına (en fazla 60 puan gelecek) çıkabilecek.  </a:t>
            </a:r>
          </a:p>
          <a:p>
            <a:pPr marL="342900" lvl="0" indent="-342900" algn="just" fontAlgn="base">
              <a:spcBef>
                <a:spcPct val="20000"/>
              </a:spcBef>
              <a:spcAft>
                <a:spcPct val="0"/>
              </a:spcAft>
              <a:buClr>
                <a:srgbClr val="003366"/>
              </a:buClr>
              <a:buFont typeface="Wingdings" pitchFamily="2" charset="2"/>
              <a:buChar char="w"/>
            </a:pPr>
            <a:r>
              <a:rPr lang="tr-TR" sz="2400" kern="0" dirty="0" smtClean="0">
                <a:solidFill>
                  <a:srgbClr val="000000"/>
                </a:solidFill>
                <a:latin typeface="Times New Roman"/>
                <a:cs typeface="Times New Roman"/>
              </a:rPr>
              <a:t>Sonuç </a:t>
            </a:r>
            <a:r>
              <a:rPr lang="tr-TR" sz="2400" kern="0" dirty="0">
                <a:solidFill>
                  <a:srgbClr val="000000"/>
                </a:solidFill>
                <a:latin typeface="Times New Roman"/>
                <a:cs typeface="Times New Roman"/>
              </a:rPr>
              <a:t>olarak okul puanın etkisi yarı yarıya azaldı.</a:t>
            </a:r>
          </a:p>
        </p:txBody>
      </p:sp>
      <p:sp>
        <p:nvSpPr>
          <p:cNvPr id="3" name="Dikdörtgen 2"/>
          <p:cNvSpPr/>
          <p:nvPr/>
        </p:nvSpPr>
        <p:spPr>
          <a:xfrm>
            <a:off x="395536" y="1496368"/>
            <a:ext cx="7502980" cy="12464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9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OBP ETKİSİ </a:t>
            </a: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(OKUL PUANININ ETKİSİ NE KADAR)</a:t>
            </a:r>
            <a:endParaRPr lang="tr-TR" sz="20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2304342987"/>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2" name="AutoShape 2"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2 Metin kutusu"/>
          <p:cNvSpPr txBox="1">
            <a:spLocks noChangeArrowheads="1"/>
          </p:cNvSpPr>
          <p:nvPr/>
        </p:nvSpPr>
        <p:spPr bwMode="auto">
          <a:xfrm>
            <a:off x="233805" y="1412775"/>
            <a:ext cx="4617931" cy="2523768"/>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600"/>
              </a:spcBef>
              <a:spcAft>
                <a:spcPts val="600"/>
              </a:spcAft>
            </a:pPr>
            <a:r>
              <a:rPr lang="tr-TR" altLang="tr-TR" b="1" u="sng" dirty="0" smtClean="0">
                <a:effectLst>
                  <a:outerShdw blurRad="38100" dist="38100" dir="2700000" algn="tl">
                    <a:srgbClr val="000000">
                      <a:alpha val="43137"/>
                    </a:srgbClr>
                  </a:outerShdw>
                </a:effectLst>
                <a:latin typeface="Century Gothic" pitchFamily="34" charset="0"/>
              </a:rPr>
              <a:t>GENEL LİSELER İÇİN</a:t>
            </a:r>
          </a:p>
          <a:p>
            <a:pPr eaLnBrk="1" hangingPunct="1">
              <a:spcBef>
                <a:spcPts val="600"/>
              </a:spcBef>
              <a:spcAft>
                <a:spcPts val="600"/>
              </a:spcAft>
            </a:pPr>
            <a:r>
              <a:rPr lang="es-ES" altLang="tr-TR" b="1" dirty="0" smtClean="0">
                <a:latin typeface="Century Gothic" pitchFamily="34" charset="0"/>
              </a:rPr>
              <a:t>Y-YGS </a:t>
            </a:r>
            <a:r>
              <a:rPr lang="tr-TR" altLang="tr-TR" b="1" dirty="0">
                <a:latin typeface="Century Gothic" pitchFamily="34" charset="0"/>
              </a:rPr>
              <a:t>		</a:t>
            </a:r>
            <a:r>
              <a:rPr lang="es-ES" altLang="tr-TR" b="1" dirty="0" smtClean="0">
                <a:latin typeface="Century Gothic" pitchFamily="34" charset="0"/>
              </a:rPr>
              <a:t>=YGS </a:t>
            </a:r>
            <a:r>
              <a:rPr lang="tr-TR" altLang="tr-TR" b="1" dirty="0">
                <a:latin typeface="Century Gothic" pitchFamily="34" charset="0"/>
              </a:rPr>
              <a:t>	</a:t>
            </a:r>
            <a:r>
              <a:rPr lang="es-ES" altLang="tr-TR" b="1" dirty="0" smtClean="0">
                <a:latin typeface="Century Gothic" pitchFamily="34" charset="0"/>
              </a:rPr>
              <a:t>+ (</a:t>
            </a:r>
            <a:r>
              <a:rPr lang="es-ES" altLang="tr-TR" b="1" dirty="0">
                <a:latin typeface="Century Gothic" pitchFamily="34" charset="0"/>
              </a:rPr>
              <a:t>0,1</a:t>
            </a:r>
            <a:r>
              <a:rPr lang="tr-TR" altLang="tr-TR" b="1" dirty="0">
                <a:latin typeface="Century Gothic" pitchFamily="34" charset="0"/>
              </a:rPr>
              <a:t>2</a:t>
            </a:r>
            <a:r>
              <a:rPr lang="es-ES" altLang="tr-TR" b="1" dirty="0">
                <a:latin typeface="Century Gothic" pitchFamily="34" charset="0"/>
              </a:rPr>
              <a:t> x OBP)</a:t>
            </a:r>
          </a:p>
          <a:p>
            <a:pPr eaLnBrk="1" hangingPunct="1">
              <a:spcBef>
                <a:spcPts val="600"/>
              </a:spcBef>
              <a:spcAft>
                <a:spcPts val="600"/>
              </a:spcAft>
            </a:pPr>
            <a:r>
              <a:rPr lang="tr-TR" altLang="tr-TR" b="1" dirty="0">
                <a:latin typeface="Century Gothic" pitchFamily="34" charset="0"/>
              </a:rPr>
              <a:t>Y-LYS-MF 	</a:t>
            </a:r>
            <a:r>
              <a:rPr lang="tr-TR" altLang="tr-TR" b="1" dirty="0" smtClean="0">
                <a:latin typeface="Century Gothic" pitchFamily="34" charset="0"/>
              </a:rPr>
              <a:t>=LYS-MF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Y-LYS-TM 	</a:t>
            </a:r>
            <a:r>
              <a:rPr lang="tr-TR" altLang="tr-TR" b="1" dirty="0" smtClean="0">
                <a:latin typeface="Century Gothic" pitchFamily="34" charset="0"/>
              </a:rPr>
              <a:t>=LYS-TM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Y-LYS-TS 	</a:t>
            </a:r>
            <a:r>
              <a:rPr lang="tr-TR" altLang="tr-TR" b="1" dirty="0" smtClean="0">
                <a:latin typeface="Century Gothic" pitchFamily="34" charset="0"/>
              </a:rPr>
              <a:t>=LYS-TS </a:t>
            </a:r>
            <a:r>
              <a:rPr lang="tr-TR" altLang="tr-TR" b="1" dirty="0">
                <a:latin typeface="Century Gothic" pitchFamily="34" charset="0"/>
              </a:rPr>
              <a:t>	</a:t>
            </a:r>
            <a:r>
              <a:rPr lang="tr-TR" altLang="tr-TR" b="1" dirty="0" smtClean="0">
                <a:latin typeface="Century Gothic" pitchFamily="34" charset="0"/>
              </a:rPr>
              <a:t>+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Y-LYS-DİL 	</a:t>
            </a:r>
            <a:r>
              <a:rPr lang="tr-TR" altLang="tr-TR" b="1" dirty="0" smtClean="0">
                <a:latin typeface="Century Gothic" pitchFamily="34" charset="0"/>
              </a:rPr>
              <a:t>=LYS-DİL + (</a:t>
            </a:r>
            <a:r>
              <a:rPr lang="tr-TR" altLang="tr-TR" b="1" dirty="0">
                <a:latin typeface="Century Gothic" pitchFamily="34" charset="0"/>
              </a:rPr>
              <a:t>0,12 x OBP)</a:t>
            </a:r>
          </a:p>
        </p:txBody>
      </p:sp>
      <p:sp>
        <p:nvSpPr>
          <p:cNvPr id="11" name="2 Metin kutusu"/>
          <p:cNvSpPr txBox="1">
            <a:spLocks noChangeArrowheads="1"/>
          </p:cNvSpPr>
          <p:nvPr/>
        </p:nvSpPr>
        <p:spPr bwMode="auto">
          <a:xfrm>
            <a:off x="5508104" y="1958247"/>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(560) </a:t>
            </a:r>
          </a:p>
          <a:p>
            <a:pPr algn="ctr" eaLnBrk="1" hangingPunct="1"/>
            <a:r>
              <a:rPr lang="tr-TR" altLang="tr-TR" sz="2800" b="1" dirty="0">
                <a:solidFill>
                  <a:srgbClr val="C00000"/>
                </a:solidFill>
                <a:latin typeface="Century Gothic" pitchFamily="34" charset="0"/>
              </a:rPr>
              <a:t>puan</a:t>
            </a:r>
          </a:p>
        </p:txBody>
      </p:sp>
      <p:sp>
        <p:nvSpPr>
          <p:cNvPr id="8" name="Dikdörtgen 7"/>
          <p:cNvSpPr/>
          <p:nvPr/>
        </p:nvSpPr>
        <p:spPr>
          <a:xfrm>
            <a:off x="5148064" y="1435040"/>
            <a:ext cx="3152658" cy="3139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nSpc>
                <a:spcPct val="80000"/>
              </a:lnSpc>
            </a:pPr>
            <a:r>
              <a:rPr lang="tr-TR" altLang="tr-TR" b="1" dirty="0">
                <a:solidFill>
                  <a:srgbClr val="C00000"/>
                </a:solidFill>
                <a:latin typeface="Arial Narrow" pitchFamily="34" charset="0"/>
              </a:rPr>
              <a:t>500 + (0,12 x 500) = </a:t>
            </a:r>
            <a:r>
              <a:rPr lang="tr-TR" altLang="tr-TR" b="1" u="sng" dirty="0">
                <a:solidFill>
                  <a:srgbClr val="C00000"/>
                </a:solidFill>
                <a:latin typeface="Arial Narrow" pitchFamily="34" charset="0"/>
              </a:rPr>
              <a:t>560</a:t>
            </a:r>
            <a:r>
              <a:rPr lang="tr-TR" altLang="tr-TR" b="1" dirty="0">
                <a:solidFill>
                  <a:srgbClr val="C00000"/>
                </a:solidFill>
                <a:latin typeface="Arial Narrow" pitchFamily="34" charset="0"/>
              </a:rPr>
              <a:t> olacaktır.</a:t>
            </a:r>
          </a:p>
        </p:txBody>
      </p:sp>
      <p:sp>
        <p:nvSpPr>
          <p:cNvPr id="9" name="Dikdörtgen 8"/>
          <p:cNvSpPr/>
          <p:nvPr/>
        </p:nvSpPr>
        <p:spPr>
          <a:xfrm>
            <a:off x="3135130" y="4355398"/>
            <a:ext cx="5168881"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80000"/>
              </a:lnSpc>
            </a:pPr>
            <a:r>
              <a:rPr lang="tr-TR" altLang="tr-TR" sz="2800" b="1" u="sng" dirty="0" smtClean="0">
                <a:solidFill>
                  <a:schemeClr val="bg2"/>
                </a:solidFill>
                <a:latin typeface="Arial Narrow" pitchFamily="34" charset="0"/>
              </a:rPr>
              <a:t>MESLEK LİSELİLER İÇİN</a:t>
            </a:r>
            <a:r>
              <a:rPr lang="tr-TR" altLang="tr-TR" sz="2800" b="1" dirty="0" smtClean="0">
                <a:solidFill>
                  <a:schemeClr val="bg2"/>
                </a:solidFill>
                <a:latin typeface="Arial Narrow" pitchFamily="34" charset="0"/>
              </a:rPr>
              <a:t> </a:t>
            </a:r>
            <a:r>
              <a:rPr lang="tr-TR" altLang="tr-TR" sz="2800" b="1" dirty="0">
                <a:solidFill>
                  <a:srgbClr val="000000"/>
                </a:solidFill>
                <a:latin typeface="Arial Narrow" pitchFamily="34" charset="0"/>
              </a:rPr>
              <a:t>yerleştirme puanın en büyük değeri:</a:t>
            </a:r>
            <a:r>
              <a:rPr lang="tr-TR" altLang="tr-TR" sz="2800" dirty="0">
                <a:solidFill>
                  <a:srgbClr val="000000"/>
                </a:solidFill>
                <a:latin typeface="Arial Narrow" pitchFamily="34" charset="0"/>
              </a:rPr>
              <a:t> </a:t>
            </a:r>
            <a:r>
              <a:rPr lang="tr-TR" altLang="tr-TR" sz="2000" dirty="0">
                <a:solidFill>
                  <a:srgbClr val="000000"/>
                </a:solidFill>
                <a:latin typeface="Arial Narrow" pitchFamily="34" charset="0"/>
              </a:rPr>
              <a:t> </a:t>
            </a:r>
            <a:endParaRPr lang="tr-TR" altLang="tr-TR" sz="1000" dirty="0">
              <a:solidFill>
                <a:srgbClr val="000000"/>
              </a:solidFill>
              <a:latin typeface="Arial Narrow" pitchFamily="34" charset="0"/>
            </a:endParaRPr>
          </a:p>
          <a:p>
            <a:pPr algn="ctr">
              <a:lnSpc>
                <a:spcPct val="80000"/>
              </a:lnSpc>
            </a:pPr>
            <a:endParaRPr lang="tr-TR" altLang="tr-TR" sz="1000" dirty="0">
              <a:solidFill>
                <a:srgbClr val="000000"/>
              </a:solidFill>
              <a:latin typeface="Arial Narrow" pitchFamily="34" charset="0"/>
            </a:endParaRPr>
          </a:p>
          <a:p>
            <a:pPr algn="ctr">
              <a:lnSpc>
                <a:spcPct val="80000"/>
              </a:lnSpc>
            </a:pPr>
            <a:r>
              <a:rPr lang="tr-TR" altLang="tr-TR" sz="2800" b="1" dirty="0" smtClean="0">
                <a:solidFill>
                  <a:srgbClr val="FFC000"/>
                </a:solidFill>
                <a:effectLst>
                  <a:outerShdw blurRad="38100" dist="38100" dir="2700000" algn="tl">
                    <a:srgbClr val="000000">
                      <a:alpha val="43137"/>
                    </a:srgbClr>
                  </a:outerShdw>
                </a:effectLst>
                <a:latin typeface="Arial Narrow" pitchFamily="34" charset="0"/>
              </a:rPr>
              <a:t>500 </a:t>
            </a:r>
            <a:r>
              <a:rPr lang="tr-TR" altLang="tr-TR" sz="2800" b="1" dirty="0">
                <a:solidFill>
                  <a:srgbClr val="FFC000"/>
                </a:solidFill>
                <a:effectLst>
                  <a:outerShdw blurRad="38100" dist="38100" dir="2700000" algn="tl">
                    <a:srgbClr val="000000">
                      <a:alpha val="43137"/>
                    </a:srgbClr>
                  </a:outerShdw>
                </a:effectLst>
                <a:latin typeface="Arial Narrow" pitchFamily="34" charset="0"/>
              </a:rPr>
              <a:t>+ (0,12x500 + 0,06x500)= 590 olacaktır.</a:t>
            </a:r>
          </a:p>
        </p:txBody>
      </p:sp>
      <p:sp>
        <p:nvSpPr>
          <p:cNvPr id="12" name="Sağ Ayraç 11"/>
          <p:cNvSpPr/>
          <p:nvPr/>
        </p:nvSpPr>
        <p:spPr>
          <a:xfrm>
            <a:off x="4716016" y="1342227"/>
            <a:ext cx="648072" cy="2689139"/>
          </a:xfrm>
          <a:prstGeom prst="rightBrace">
            <a:avLst>
              <a:gd name="adj1" fmla="val 8333"/>
              <a:gd name="adj2" fmla="val 50395"/>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sz="2000" b="1" dirty="0"/>
          </a:p>
        </p:txBody>
      </p:sp>
      <p:sp>
        <p:nvSpPr>
          <p:cNvPr id="15" name="2 Metin kutusu"/>
          <p:cNvSpPr txBox="1">
            <a:spLocks noChangeArrowheads="1"/>
          </p:cNvSpPr>
          <p:nvPr/>
        </p:nvSpPr>
        <p:spPr bwMode="auto">
          <a:xfrm>
            <a:off x="256920" y="4508919"/>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a:t>
            </a:r>
            <a:r>
              <a:rPr lang="tr-TR" altLang="tr-TR" sz="3600" b="1" dirty="0" smtClean="0">
                <a:solidFill>
                  <a:srgbClr val="C00000"/>
                </a:solidFill>
                <a:latin typeface="Century Gothic" pitchFamily="34" charset="0"/>
              </a:rPr>
              <a:t>590</a:t>
            </a:r>
            <a:r>
              <a:rPr lang="tr-TR" altLang="tr-TR" sz="3600" b="1" dirty="0">
                <a:solidFill>
                  <a:srgbClr val="C00000"/>
                </a:solidFill>
                <a:latin typeface="Century Gothic" pitchFamily="34" charset="0"/>
              </a:rPr>
              <a:t>) </a:t>
            </a:r>
          </a:p>
          <a:p>
            <a:pPr algn="ctr" eaLnBrk="1" hangingPunct="1"/>
            <a:r>
              <a:rPr lang="tr-TR" altLang="tr-TR" sz="2800" b="1" dirty="0">
                <a:solidFill>
                  <a:srgbClr val="C00000"/>
                </a:solidFill>
                <a:latin typeface="Century Gothic" pitchFamily="34" charset="0"/>
              </a:rPr>
              <a:t>puan</a:t>
            </a:r>
          </a:p>
        </p:txBody>
      </p:sp>
      <p:sp>
        <p:nvSpPr>
          <p:cNvPr id="16" name="Sağ Ayraç 15"/>
          <p:cNvSpPr/>
          <p:nvPr/>
        </p:nvSpPr>
        <p:spPr>
          <a:xfrm rot="10800000">
            <a:off x="2699792" y="4221703"/>
            <a:ext cx="648072" cy="2206382"/>
          </a:xfrm>
          <a:prstGeom prst="rightBrace">
            <a:avLst>
              <a:gd name="adj1" fmla="val 8333"/>
              <a:gd name="adj2" fmla="val 5039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tr-TR" sz="2000" b="1" dirty="0"/>
          </a:p>
        </p:txBody>
      </p:sp>
    </p:spTree>
    <p:extLst>
      <p:ext uri="{BB962C8B-B14F-4D97-AF65-F5344CB8AC3E}">
        <p14:creationId xmlns:p14="http://schemas.microsoft.com/office/powerpoint/2010/main" val="40179447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28596" y="214290"/>
            <a:ext cx="7786742" cy="66172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3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BİRİNCİ AŞAMA</a:t>
            </a:r>
            <a:endParaRPr lang="tr-TR" sz="3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5 Metin kutusu"/>
          <p:cNvSpPr txBox="1"/>
          <p:nvPr/>
        </p:nvSpPr>
        <p:spPr>
          <a:xfrm>
            <a:off x="357158" y="4771779"/>
            <a:ext cx="7858180" cy="14927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700" b="1" dirty="0" smtClean="0">
                <a:ln w="11430"/>
                <a:solidFill>
                  <a:schemeClr val="accent2">
                    <a:lumMod val="50000"/>
                  </a:schemeClr>
                </a:solidFill>
                <a:effectLst>
                  <a:outerShdw blurRad="50800" dist="39000" dir="5460000" algn="tl">
                    <a:srgbClr val="000000">
                      <a:alpha val="38000"/>
                    </a:srgbClr>
                  </a:outerShdw>
                </a:effectLst>
                <a:latin typeface="Colonna MT" pitchFamily="82" charset="0"/>
                <a:cs typeface="Arial" pitchFamily="34" charset="0"/>
              </a:rPr>
              <a:t>YÜKSEK ÖĞRETİME GEÇİŞ SINAVI </a:t>
            </a:r>
          </a:p>
          <a:p>
            <a:pPr algn="ctr"/>
            <a:r>
              <a:rPr lang="tr-TR" sz="5400" b="1" dirty="0" smtClean="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rPr>
              <a:t>YGS</a:t>
            </a:r>
            <a:endParaRPr lang="tr-TR" sz="5400" b="1" dirty="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endParaRPr>
          </a:p>
        </p:txBody>
      </p:sp>
      <p:pic>
        <p:nvPicPr>
          <p:cNvPr id="1026" name="Picture 2" descr="D:\Documents\ÇORUM RAM\RAM YGS SUNU\Resim\kep.jpg"/>
          <p:cNvPicPr>
            <a:picLocks noChangeAspect="1" noChangeArrowheads="1"/>
          </p:cNvPicPr>
          <p:nvPr/>
        </p:nvPicPr>
        <p:blipFill>
          <a:blip r:embed="rId2" cstate="print"/>
          <a:srcRect/>
          <a:stretch>
            <a:fillRect/>
          </a:stretch>
        </p:blipFill>
        <p:spPr bwMode="auto">
          <a:xfrm>
            <a:off x="409569" y="2143116"/>
            <a:ext cx="3662365" cy="2195308"/>
          </a:xfrm>
          <a:prstGeom prst="rect">
            <a:avLst/>
          </a:prstGeom>
          <a:noFill/>
        </p:spPr>
      </p:pic>
      <p:sp>
        <p:nvSpPr>
          <p:cNvPr id="7" name="6 Metin kutusu"/>
          <p:cNvSpPr txBox="1"/>
          <p:nvPr/>
        </p:nvSpPr>
        <p:spPr>
          <a:xfrm>
            <a:off x="500034" y="1138466"/>
            <a:ext cx="7858180" cy="86177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500" b="1" dirty="0" smtClean="0">
                <a:solidFill>
                  <a:srgbClr val="C00000"/>
                </a:solidFill>
                <a:latin typeface="Arial" pitchFamily="34" charset="0"/>
                <a:cs typeface="Arial" pitchFamily="34" charset="0"/>
              </a:rPr>
              <a:t>"</a:t>
            </a:r>
            <a:r>
              <a:rPr lang="tr-TR" sz="2500" b="1" i="1" dirty="0" smtClean="0">
                <a:solidFill>
                  <a:srgbClr val="C00000"/>
                </a:solidFill>
                <a:latin typeface="Arial" pitchFamily="34" charset="0"/>
                <a:cs typeface="Arial" pitchFamily="34" charset="0"/>
              </a:rPr>
              <a:t>Başarının zeka ile bir ilgisi yoktur</a:t>
            </a:r>
            <a:r>
              <a:rPr lang="tr-TR" sz="2500" b="1" dirty="0" smtClean="0">
                <a:solidFill>
                  <a:srgbClr val="C00000"/>
                </a:solidFill>
                <a:latin typeface="Arial" pitchFamily="34" charset="0"/>
                <a:cs typeface="Arial" pitchFamily="34" charset="0"/>
              </a:rPr>
              <a:t>." </a:t>
            </a:r>
          </a:p>
          <a:p>
            <a:pPr algn="r"/>
            <a:r>
              <a:rPr lang="tr-TR" sz="2500" b="1" dirty="0" err="1" smtClean="0">
                <a:solidFill>
                  <a:srgbClr val="C00000"/>
                </a:solidFill>
                <a:latin typeface="Arial" pitchFamily="34" charset="0"/>
                <a:cs typeface="Arial" pitchFamily="34" charset="0"/>
              </a:rPr>
              <a:t>Albert</a:t>
            </a:r>
            <a:r>
              <a:rPr lang="tr-TR" sz="2500" b="1" dirty="0" smtClean="0">
                <a:solidFill>
                  <a:srgbClr val="C00000"/>
                </a:solidFill>
                <a:latin typeface="Arial" pitchFamily="34" charset="0"/>
                <a:cs typeface="Arial" pitchFamily="34" charset="0"/>
              </a:rPr>
              <a:t> Einstein </a:t>
            </a:r>
            <a:endParaRPr lang="tr-TR" sz="2500" b="1" dirty="0">
              <a:solidFill>
                <a:srgbClr val="C00000"/>
              </a:solidFill>
              <a:latin typeface="Arial" pitchFamily="34" charset="0"/>
              <a:cs typeface="Arial" pitchFamily="34" charset="0"/>
            </a:endParaRPr>
          </a:p>
        </p:txBody>
      </p:sp>
      <p:sp>
        <p:nvSpPr>
          <p:cNvPr id="8" name="7 Metin kutusu"/>
          <p:cNvSpPr txBox="1"/>
          <p:nvPr/>
        </p:nvSpPr>
        <p:spPr>
          <a:xfrm>
            <a:off x="428596" y="2143116"/>
            <a:ext cx="2428892" cy="1323439"/>
          </a:xfrm>
          <a:prstGeom prst="rect">
            <a:avLst/>
          </a:prstGeom>
          <a:noFill/>
        </p:spPr>
        <p:txBody>
          <a:bodyPr wrap="square" rtlCol="0">
            <a:spAutoFit/>
          </a:bodyPr>
          <a:lstStyle/>
          <a:p>
            <a:r>
              <a:rPr lang="tr-TR"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 G S</a:t>
            </a:r>
            <a:endParaRPr lang="tr-TR"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media.dunyabulteni.net/250x190/2011/03/25/ygs-sinav.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143116"/>
            <a:ext cx="2952750" cy="238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14" name="Rectangle 3"/>
          <p:cNvSpPr>
            <a:spLocks noGrp="1" noChangeArrowheads="1"/>
          </p:cNvSpPr>
          <p:nvPr/>
        </p:nvSpPr>
        <p:spPr bwMode="auto">
          <a:xfrm>
            <a:off x="2155969" y="1751133"/>
            <a:ext cx="6131421" cy="4892577"/>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2015 YGS 15 Mart Pazar günü saat 10:00’da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tek oturum halinde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yapıldı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ve tek kitapçık </a:t>
            </a:r>
            <a:r>
              <a:rPr kumimoji="0" lang="tr-TR" sz="1800" b="1" i="0" u="none" strike="noStrike" kern="0" cap="none" spc="0" normalizeH="0" baseline="0" noProof="0" dirty="0" err="1" smtClean="0">
                <a:ln>
                  <a:noFill/>
                </a:ln>
                <a:solidFill>
                  <a:srgbClr val="000000"/>
                </a:solidFill>
                <a:effectLst/>
                <a:uLnTx/>
                <a:uFillTx/>
                <a:latin typeface="Times New Roman"/>
                <a:ea typeface="+mn-ea"/>
                <a:cs typeface="Times New Roman"/>
              </a:rPr>
              <a:t>kullanıLdı</a:t>
            </a:r>
            <a:endPar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1"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 toplam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soru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soruldu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ve süre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dakika </a:t>
            </a:r>
            <a:r>
              <a:rPr lang="tr-TR" sz="1800" b="1" kern="0" dirty="0">
                <a:solidFill>
                  <a:srgbClr val="000000"/>
                </a:solidFill>
                <a:latin typeface="Times New Roman"/>
                <a:cs typeface="Times New Roman"/>
              </a:rPr>
              <a:t> </a:t>
            </a:r>
            <a:r>
              <a:rPr lang="tr-TR" sz="1800" b="1" kern="0" dirty="0" smtClean="0">
                <a:solidFill>
                  <a:srgbClr val="000000"/>
                </a:solidFill>
                <a:latin typeface="Times New Roman"/>
                <a:cs typeface="Times New Roman"/>
              </a:rPr>
              <a:t>idi.</a:t>
            </a:r>
            <a:endPar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testlerde sorumlu olunan konular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Ortak müfredata dayalı konular (6, 7, 8. sınıf ve Lise-1 konuları) </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olacak. Yani tüm okul türleri ve alanlarda okutulan derslerle ilgili sorular </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sorulur. </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Sadece bazı derslerdeki konular lise-2 ve lise-3 (İnkılap tarihi, Felsefe, Din kültürü gibi) sınıfına aittir.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muhakeme gücü yüksek, yorum becerisini ölçmeye dayalı sorular sorulmaktadır. Özellikle son yıllarda genelde uzun paragraflar (daha çok Türkçe, felsefe), şekle dayalı uzun yorum soruları (coğrafya, matematik, geometri) gelebilmektedir. Yıldan yıla değişen belli oranlarda da bilgiye dayalı sorular  gelmektedir.</a:t>
            </a:r>
            <a:endPar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6" name="Picture 4" descr="http://www.turkpdristanbul.com/wp-content/uploads/2012/02/ygs-2011_istanbu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997460"/>
            <a:ext cx="2047149" cy="423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7859216" cy="1143000"/>
          </a:xfrm>
        </p:spPr>
        <p:style>
          <a:lnRef idx="1">
            <a:schemeClr val="accent6"/>
          </a:lnRef>
          <a:fillRef idx="2">
            <a:schemeClr val="accent6"/>
          </a:fillRef>
          <a:effectRef idx="1">
            <a:schemeClr val="accent6"/>
          </a:effectRef>
          <a:fontRef idx="minor">
            <a:schemeClr val="dk1"/>
          </a:fontRef>
        </p:style>
        <p:txBody>
          <a:bodyPr>
            <a:normAutofit/>
          </a:bodyPr>
          <a:lstStyle/>
          <a:p>
            <a:r>
              <a:rPr lang="tr-TR" sz="5400" b="1" dirty="0" smtClean="0">
                <a:ln w="10541" cmpd="sng">
                  <a:solidFill>
                    <a:schemeClr val="accent1">
                      <a:shade val="88000"/>
                      <a:satMod val="110000"/>
                    </a:schemeClr>
                  </a:solidFill>
                  <a:prstDash val="solid"/>
                </a:ln>
                <a:solidFill>
                  <a:srgbClr val="FF0000"/>
                </a:solidFill>
              </a:rPr>
              <a:t>ÖSYS SİSTEMİ</a:t>
            </a:r>
            <a:endParaRPr lang="tr-TR" sz="5400" b="1" dirty="0">
              <a:ln w="10541" cmpd="sng">
                <a:solidFill>
                  <a:schemeClr val="accent1">
                    <a:shade val="88000"/>
                    <a:satMod val="110000"/>
                  </a:schemeClr>
                </a:solidFill>
                <a:prstDash val="solid"/>
              </a:ln>
              <a:solidFill>
                <a:srgbClr val="FF0000"/>
              </a:solidFill>
            </a:endParaRPr>
          </a:p>
        </p:txBody>
      </p:sp>
      <p:sp>
        <p:nvSpPr>
          <p:cNvPr id="4" name="İçerik Yer Tutucusu 3"/>
          <p:cNvSpPr>
            <a:spLocks noGrp="1"/>
          </p:cNvSpPr>
          <p:nvPr>
            <p:ph sz="quarter" idx="4294967295"/>
          </p:nvPr>
        </p:nvSpPr>
        <p:spPr>
          <a:xfrm>
            <a:off x="347361" y="1988841"/>
            <a:ext cx="4440663" cy="1080119"/>
          </a:xfrm>
          <a:prstGeom prst="rect">
            <a:avLst/>
          </a:prstGeom>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algn="ct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ÖSYM 2015 YGS-LYS SAYISAL VERİLER</a:t>
            </a:r>
          </a:p>
        </p:txBody>
      </p:sp>
      <p:sp>
        <p:nvSpPr>
          <p:cNvPr id="5" name="İçerik Yer Tutucusu 4"/>
          <p:cNvSpPr>
            <a:spLocks noGrp="1"/>
          </p:cNvSpPr>
          <p:nvPr>
            <p:ph sz="quarter" idx="4294967295"/>
          </p:nvPr>
        </p:nvSpPr>
        <p:spPr>
          <a:xfrm>
            <a:off x="2627784" y="5301208"/>
            <a:ext cx="5622776" cy="79208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p>
            <a:pPr algn="ctr"/>
            <a:r>
              <a:rPr lang="tr-T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YGS-LYS SİTEMİ</a:t>
            </a:r>
            <a:endPar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9" name="3 Metin kutusu"/>
          <p:cNvSpPr txBox="1"/>
          <p:nvPr/>
        </p:nvSpPr>
        <p:spPr>
          <a:xfrm>
            <a:off x="8498945" y="1591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encrypted-tbn0.gstatic.com/images?q=tbn:ANd9GcRNXmvmoIfWJ6Gl1gHbEVsoAyImIrfuIljBiJ-uW13PA2hd4A0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34867">
            <a:off x="4879260" y="1718974"/>
            <a:ext cx="3389346" cy="2718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ugumsaiwYVMxJKie_8P-WD1wHQjIYaFfSFFInYR6exTSX8v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45025"/>
            <a:ext cx="2376264" cy="2608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15598827"/>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nvSpPr>
        <p:spPr bwMode="auto">
          <a:xfrm>
            <a:off x="395536" y="1628800"/>
            <a:ext cx="7738349" cy="4622553"/>
          </a:xfrm>
          <a:prstGeom prst="teardrop">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Zamanı:</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Pazar günü saat </a:t>
            </a:r>
            <a:r>
              <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rPr>
              <a:t>10:00’</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da</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yapılacak.</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Başvuru Tarihi:  </a:t>
            </a:r>
            <a:r>
              <a:rPr lang="tr-TR" sz="1600" b="1" kern="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a:t>
            </a:r>
            <a:endPar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Sonuçların Açıklanması: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Nisan Ayı İlk Haftası Olabilir</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…..TL</a:t>
            </a: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Başvuru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TL.</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Sadece Sınavsız Geçiş  Başvurusu:</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TL.</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Ücretleri Yatırılacak Bankalar:</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Ziraat Bankası'nın, Vakıflar Bankası'nın, Halk Bankası'nın, Akbank'ın, Kuveyt Türk Katılım Bankası’nın, Türk Ekonomi Bankası’nın, Denizbank’ın tüm şubeleri ve internet bankacılığı aracılığıyla ve Tüm PTT işyerlerine para yatırılabilecek.</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Tercihlerin Tarihi: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Temmuz Ayı İkinci</a:t>
            </a:r>
            <a:r>
              <a:rPr kumimoji="0" lang="tr-TR" sz="1600" b="0" i="0" u="none" strike="noStrike" kern="0" cap="none" spc="0" normalizeH="0" noProof="0" dirty="0" smtClean="0">
                <a:ln>
                  <a:noFill/>
                </a:ln>
                <a:solidFill>
                  <a:srgbClr val="000000"/>
                </a:solidFill>
                <a:effectLst/>
                <a:uLnTx/>
                <a:uFillTx/>
                <a:latin typeface="Times New Roman"/>
                <a:ea typeface="+mn-ea"/>
                <a:cs typeface="Times New Roman"/>
              </a:rPr>
              <a:t> Haftası</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Tercihlerin Açıklanması: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Tercihlerin bitmesinden tam 2 hafta (14 gün) sonra açıklanmaktadır </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extLst>
      <p:ext uri="{BB962C8B-B14F-4D97-AF65-F5344CB8AC3E}">
        <p14:creationId xmlns:p14="http://schemas.microsoft.com/office/powerpoint/2010/main" val="3563470451"/>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2" cstate="print"/>
          <a:stretch>
            <a:fillRect/>
          </a:stretch>
        </p:blipFill>
        <p:spPr>
          <a:xfrm>
            <a:off x="516756" y="1628800"/>
            <a:ext cx="7272337" cy="39782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 Box 168"/>
          <p:cNvSpPr txBox="1">
            <a:spLocks noChangeArrowheads="1"/>
          </p:cNvSpPr>
          <p:nvPr/>
        </p:nvSpPr>
        <p:spPr bwMode="auto">
          <a:xfrm>
            <a:off x="467544" y="5733256"/>
            <a:ext cx="7777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a:ln>
                  <a:noFill/>
                </a:ln>
                <a:solidFill>
                  <a:srgbClr val="FF3300"/>
                </a:solidFill>
                <a:effectLst/>
                <a:uLnTx/>
                <a:uFillTx/>
                <a:latin typeface="Times New Roman" pitchFamily="18" charset="0"/>
                <a:ea typeface="+mn-ea"/>
                <a:cs typeface="Times New Roman" pitchFamily="18" charset="0"/>
              </a:rPr>
              <a:t>*</a:t>
            </a:r>
            <a:r>
              <a:rPr kumimoji="0" lang="tr-TR" sz="14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Türkçe testinde dil bilgisinden, Temel Matematik testinden  geometriden ne kadar soru geleceği net olarak belli değildir. Dil bilgisinden ortalama 5-6, geometriden ortalama 7-8-9 soru gelmektedir.</a:t>
            </a:r>
          </a:p>
        </p:txBody>
      </p:sp>
      <p:sp>
        <p:nvSpPr>
          <p:cNvPr id="3" name="Başlık 2"/>
          <p:cNvSpPr>
            <a:spLocks noGrp="1"/>
          </p:cNvSpPr>
          <p:nvPr>
            <p:ph type="title"/>
          </p:nvPr>
        </p:nvSpPr>
        <p:spPr>
          <a:xfrm>
            <a:off x="179512" y="281662"/>
            <a:ext cx="8208912" cy="1143000"/>
          </a:xfrm>
          <a:prstGeom prst="round2DiagRect">
            <a:avLst/>
          </a:prstGeom>
        </p:spPr>
        <p:style>
          <a:lnRef idx="0">
            <a:schemeClr val="accent3"/>
          </a:lnRef>
          <a:fillRef idx="3">
            <a:schemeClr val="accent3"/>
          </a:fillRef>
          <a:effectRef idx="3">
            <a:schemeClr val="accent3"/>
          </a:effectRef>
          <a:fontRef idx="minor">
            <a:schemeClr val="lt1"/>
          </a:fontRef>
        </p:style>
        <p:txBody>
          <a:bodyPr>
            <a:noAutofit/>
          </a:bodyPr>
          <a:lstStyle/>
          <a:p>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2015 </a:t>
            </a:r>
            <a:r>
              <a:rPr lang="tr-TR"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YGS’de</a:t>
            </a: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 DERSLERE  GÖRE </a:t>
            </a:r>
            <a:b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b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SORU SAYILARI</a:t>
            </a:r>
            <a:endParaRPr lang="tr-T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794842814"/>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ynı Yanın Köşesi Yuvarlatılmış Dikdörtgen 9"/>
          <p:cNvSpPr/>
          <p:nvPr/>
        </p:nvSpPr>
        <p:spPr>
          <a:xfrm>
            <a:off x="179512" y="116632"/>
            <a:ext cx="8136904" cy="1152128"/>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KULLANILACAK-1</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Rectangle 3"/>
          <p:cNvSpPr>
            <a:spLocks noGrp="1" noChangeArrowheads="1"/>
          </p:cNvSpPr>
          <p:nvPr/>
        </p:nvSpPr>
        <p:spPr bwMode="auto">
          <a:xfrm>
            <a:off x="179513" y="1581964"/>
            <a:ext cx="6264696" cy="4945635"/>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266700"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4 yıllık lisans programlarının bir kısmına </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2 yıllık </a:t>
            </a:r>
            <a:r>
              <a:rPr kumimoji="0" lang="tr-TR" sz="1800" b="1" i="0" u="none" strike="noStrike" kern="0" cap="none" spc="0" normalizeH="0" baseline="0" noProof="0" dirty="0" err="1" smtClean="0">
                <a:ln>
                  <a:noFill/>
                </a:ln>
                <a:solidFill>
                  <a:srgbClr val="000000"/>
                </a:solidFill>
                <a:effectLst/>
                <a:uLnTx/>
                <a:uFillTx/>
                <a:latin typeface="Times New Roman"/>
                <a:cs typeface="Times New Roman"/>
              </a:rPr>
              <a:t>önlisans</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bölümlerinin tamamına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Astsubay meslek yüksekokullarına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Polis meslek yüksekokuluna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Özel yetenek bölümlerine YGS puanıyla başvurulacak.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YGS puanları 100-500 arasındaki ham puanlardan oluşacak. Bu ham puana okul puanınız eklendiğinde en fazla 560 olabilecek. Meslek ve öğretmen liseleri kendi alanlarını seçtikleri takdirde ek en fazla 30 puan kadar gelebilecek. Yani meslek ve öğretmen liselilerin toplam puanları en fazla 590 puan (500+60+30=590) olabilecek.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Meslek Yüksekokulu ön lisans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(Sınavsız geçişten boş kalan kontenjanlar dahil)-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140 puan</a:t>
            </a: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None/>
              <a:tabLst/>
              <a:defRPr/>
            </a:pPr>
            <a:endParaRPr kumimoji="0" lang="tr-TR" sz="1000" b="1" i="0" u="none" strike="noStrike" kern="0" cap="none" spc="0" normalizeH="0" baseline="0" noProof="0" dirty="0" smtClean="0">
              <a:ln>
                <a:noFill/>
              </a:ln>
              <a:solidFill>
                <a:srgbClr val="FF33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Açık öğretim lisans (4 yıllık) ve ön lisans (2 yıllık)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140 puan</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http://mebk12.meb.gov.tr/meb_iys_dosyalar/34/21/749366/resimler/2013_02/19150247_ygs_basvurulari_15_ocaka_kadar_uzatildi_h9047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403" y="1871815"/>
            <a:ext cx="1694697" cy="46557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814229386"/>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rot="21249304">
            <a:off x="179512" y="1772817"/>
            <a:ext cx="8136904" cy="3528392"/>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Özel yetenek gerektiren lisans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programlarına ön kayıt yaptırabilmek için - YGS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140 puan </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Yerleştirmede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meslek lisesi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çıkışlı adaylara ek puan verilen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lisans programları</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ile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Teknoloji, Sanat ve Tasarım, Turizm Fakülteleri</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lisans programlarının </a:t>
            </a:r>
            <a:r>
              <a:rPr kumimoji="0" lang="tr-TR" sz="2000" b="1" i="0" u="none" strike="noStrike" kern="0" cap="none" spc="0" normalizeH="0" baseline="0" noProof="0" dirty="0" smtClean="0">
                <a:ln>
                  <a:noFill/>
                </a:ln>
                <a:solidFill>
                  <a:srgbClr val="0033CC"/>
                </a:solidFill>
                <a:effectLst/>
                <a:uLnTx/>
                <a:uFillTx/>
                <a:latin typeface="Times New Roman"/>
                <a:ea typeface="+mn-ea"/>
                <a:cs typeface="Times New Roman"/>
              </a:rPr>
              <a:t>M.T.O.K.</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kontenjanlarını tercih edebilmek için - İlgili YGS/LYS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Yerleştirmede meslek lisesi çıkışlı adaylara ek puan verilen programlar dışındaki lisans programlarını tercih edebilmek için - İlgili 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Polis meslek yüksek okulu için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YGS puan türlerinin herhangi birinde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250 ham puan</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(Bu taban puan 2014 içindir.)</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1 Resim" descr="yeni ram logo.png"/>
          <p:cNvPicPr>
            <a:picLocks noChangeAspect="1"/>
          </p:cNvPicPr>
          <p:nvPr/>
        </p:nvPicPr>
        <p:blipFill>
          <a:blip r:embed="rId2" cstate="print"/>
          <a:srcRect/>
          <a:stretch>
            <a:fillRect/>
          </a:stretch>
        </p:blipFill>
        <p:spPr bwMode="auto">
          <a:xfrm>
            <a:off x="6500826" y="5572140"/>
            <a:ext cx="2000264" cy="1071546"/>
          </a:xfrm>
          <a:prstGeom prst="rect">
            <a:avLst/>
          </a:prstGeom>
          <a:noFill/>
          <a:ln w="9525">
            <a:noFill/>
            <a:miter lim="800000"/>
            <a:headEnd/>
            <a:tailEnd/>
          </a:ln>
        </p:spPr>
      </p:pic>
    </p:spTree>
    <p:extLst>
      <p:ext uri="{BB962C8B-B14F-4D97-AF65-F5344CB8AC3E}">
        <p14:creationId xmlns:p14="http://schemas.microsoft.com/office/powerpoint/2010/main" val="2088149235"/>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TESTLERİNİN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PUANLARINA</a:t>
            </a:r>
            <a:r>
              <a:rPr lang="tr-TR" sz="3200" b="1"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KADAR-1</a:t>
            </a:r>
            <a:r>
              <a:rPr lang="tr-TR" sz="4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2061284"/>
            <a:ext cx="5328592" cy="4176464"/>
          </a:xfrm>
          <a:prstGeom prst="foldedCorner">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YGS’deki</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testlerin LYS puan türlerinin hesaplanmasına </a:t>
            </a:r>
            <a:r>
              <a:rPr kumimoji="0" lang="tr-TR" sz="2400" b="1" i="0" u="none" strike="noStrike" kern="0" cap="none" spc="0" normalizeH="0" baseline="0" noProof="0" dirty="0" smtClean="0">
                <a:ln>
                  <a:noFill/>
                </a:ln>
                <a:solidFill>
                  <a:srgbClr val="FF0000"/>
                </a:solidFill>
                <a:uLnTx/>
                <a:uFillTx/>
                <a:latin typeface="Times New Roman"/>
                <a:ea typeface="+mn-ea"/>
                <a:cs typeface="Times New Roman"/>
              </a:rPr>
              <a:t>etkisi en fazla %40 (*160 puan) </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olmaktadır. Yani YGS testlerinin MF, TM ve TS puan türlerinin her birine katkısı en fazla %40 </a:t>
            </a: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dır</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1" i="0" u="none" strike="noStrike" kern="0" cap="none" spc="0" normalizeH="0" baseline="0" noProof="0" dirty="0" smtClean="0">
                <a:ln>
                  <a:noFill/>
                </a:ln>
                <a:solidFill>
                  <a:srgbClr val="003366"/>
                </a:solidFill>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Şimdi YGS testlerinin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LYS’deki</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puan türlerinden biri olan MF–1 puan türüne getirdiği %40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lık</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etkiyi bir örnek göstererek açıklayalım.</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http://yenirehberlik.com/wp-content/themes/golge/timthumb.php?src=http://yenirehberlik.com/wp-content/uploads/2012/10/hedefbelirleme.jpg&amp;w=300&amp;h=250&amp;zc=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536" y="1844824"/>
            <a:ext cx="2520280" cy="34948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22192"/>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TESTLERİNİN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PUANLARINA</a:t>
            </a:r>
            <a:r>
              <a:rPr lang="tr-TR" sz="3200" b="1"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1484784"/>
            <a:ext cx="3168352" cy="288032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4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MF–1 Puan türünü </a:t>
            </a: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oluşturan testlerin etkileri şöyledir:</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Türkçe yüzde 11,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Temel Matematik yüzde 16,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Sosyal yüzde 5,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Fen yüzde 8,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Matematik yüzde 26,</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Geometri yüzde 13,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Fizik yüzde 10,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Kimya yüzde 6 ve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Biyoloji yüzde 5.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algn="just" eaLnBrk="1" hangingPunct="1">
              <a:lnSpc>
                <a:spcPct val="80000"/>
              </a:lnSpc>
              <a:buClr>
                <a:srgbClr val="003366"/>
              </a:buClr>
              <a:buNone/>
              <a:defRPr/>
            </a:pPr>
            <a:r>
              <a:rPr lang="tr-TR" sz="1400" b="1" kern="0" dirty="0" smtClean="0">
                <a:solidFill>
                  <a:srgbClr val="000000"/>
                </a:solidFill>
                <a:latin typeface="Times New Roman"/>
                <a:cs typeface="Times New Roman"/>
              </a:rPr>
              <a:t>           11+16+5+8</a:t>
            </a:r>
            <a:r>
              <a:rPr lang="tr-TR" sz="1400" b="1" kern="0" dirty="0">
                <a:solidFill>
                  <a:srgbClr val="000000"/>
                </a:solidFill>
                <a:latin typeface="Times New Roman"/>
                <a:cs typeface="Times New Roman"/>
              </a:rPr>
              <a:t>= %</a:t>
            </a:r>
            <a:r>
              <a:rPr lang="tr-TR" sz="1400" b="1" kern="0" dirty="0" smtClean="0">
                <a:solidFill>
                  <a:srgbClr val="000000"/>
                </a:solidFill>
                <a:latin typeface="Times New Roman"/>
                <a:cs typeface="Times New Roman"/>
              </a:rPr>
              <a:t>40          </a:t>
            </a:r>
            <a:endParaRPr lang="tr-TR" sz="1400" b="1" kern="0" dirty="0">
              <a:solidFill>
                <a:srgbClr val="000000"/>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400" b="1" i="0" u="none" strike="noStrike" kern="0" cap="none" spc="0" normalizeH="0" baseline="0" noProof="0" dirty="0" smtClean="0">
              <a:ln>
                <a:noFill/>
              </a:ln>
              <a:solidFill>
                <a:srgbClr val="003366"/>
              </a:solidFill>
              <a:effectLst/>
              <a:uLnTx/>
              <a:uFillTx/>
              <a:latin typeface="Times New Roman"/>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http://polisolmakistiyorum.com/wp-content/uploads/2012-POMEM-Ba%C5%9Far%C4%B1-Puan%C4%B1-Nas%C4%B1l-Hesaplan%C4%B1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31" y="1484784"/>
            <a:ext cx="1800200" cy="2281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Rectangle 3"/>
          <p:cNvSpPr>
            <a:spLocks noGrp="1" noChangeArrowheads="1"/>
          </p:cNvSpPr>
          <p:nvPr/>
        </p:nvSpPr>
        <p:spPr bwMode="auto">
          <a:xfrm rot="21245490">
            <a:off x="260854" y="4069216"/>
            <a:ext cx="8137400" cy="2376264"/>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700" b="0" i="0" u="none" strike="noStrike" kern="0" cap="none" spc="0" normalizeH="0" baseline="0" noProof="0" dirty="0" smtClean="0">
              <a:ln>
                <a:noFill/>
              </a:ln>
              <a:solidFill>
                <a:srgbClr val="0033CC"/>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200" b="1" i="0" u="none" strike="noStrike" kern="0" cap="none" spc="0" normalizeH="0" baseline="0" noProof="0" dirty="0" smtClean="0">
                <a:ln>
                  <a:noFill/>
                </a:ln>
                <a:solidFill>
                  <a:schemeClr val="tx2">
                    <a:lumMod val="50000"/>
                  </a:schemeClr>
                </a:solidFill>
                <a:effectLst/>
                <a:uLnTx/>
                <a:uFillTx/>
                <a:latin typeface="Times New Roman"/>
                <a:ea typeface="+mn-ea"/>
                <a:cs typeface="Times New Roman"/>
              </a:rPr>
              <a:t>Bu pay alma olayını bir örnekle açıklayalım: </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bir öğrenci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Türkçe testinden (40 soru var) 20 soru yaparsa MF–1 puan türüne (YGS Türkçe testinin en fazla katkısı MF-1 puan türünde %11’dir) göre %5,5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demektir. Aynı şekilde Temel Matematikten (40 soru var) 20 soru yaparsa MF–1 puan türüne (YGS Temel Matematik testinin en fazla katkısı MF-1 puan türünde %16’dir) göre %8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lik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olur.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Bu örnekten anlaşılacağı üzere siz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testlerde soruları yaptığınız oranda bu %40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dilimden pay alıyorsunuz.</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1200" b="1" i="0" u="sng" strike="noStrike" kern="0" cap="none" spc="0" normalizeH="0" baseline="0" noProof="0" dirty="0" smtClean="0">
                <a:ln>
                  <a:noFill/>
                </a:ln>
                <a:solidFill>
                  <a:schemeClr val="tx2">
                    <a:lumMod val="50000"/>
                  </a:schemeClr>
                </a:solidFill>
                <a:effectLst/>
                <a:uLnTx/>
                <a:uFillTx/>
                <a:latin typeface="Times New Roman"/>
                <a:ea typeface="+mn-ea"/>
                <a:cs typeface="Times New Roman"/>
              </a:rPr>
              <a:t>Önemli: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LYS’de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 TM ve TS olmak üzere 3 farklı LYS puan türü vardır. YGS testlerinin %40 etkisindeki testlerin katkıları puan türlerine göre değişmektedir. </a:t>
            </a: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Mesela;</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MF–1 puan türünde YGS Türkçe testinin katkısı %11 idi. TM–3 puan türünde YGS Türkçe testinin katkısı %15, TS–2 puan türünde YGS Türkçe testinin katkısı %18’dir. Yani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yer alan testlerin LYS puan türlerine katkısı puan türüne göre değişmektedir. </a:t>
            </a: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400" b="1" i="0" u="none" strike="noStrike" kern="0" cap="none" spc="0" normalizeH="0" baseline="0" noProof="0" dirty="0" smtClean="0">
                <a:ln>
                  <a:noFill/>
                </a:ln>
                <a:solidFill>
                  <a:srgbClr val="800000"/>
                </a:solidFill>
                <a:effectLst/>
                <a:uLnTx/>
                <a:uFillTx/>
                <a:latin typeface="Times New Roman"/>
                <a:ea typeface="+mn-ea"/>
                <a:cs typeface="Times New Roman"/>
              </a:rPr>
              <a:t>	Not:</a:t>
            </a:r>
            <a:r>
              <a:rPr kumimoji="0" lang="tr-TR" sz="1400" b="0" i="0" u="none" strike="noStrike" kern="0" cap="none" spc="0" normalizeH="0" baseline="0" noProof="0" dirty="0" smtClean="0">
                <a:ln>
                  <a:noFill/>
                </a:ln>
                <a:solidFill>
                  <a:srgbClr val="000000"/>
                </a:solidFill>
                <a:effectLst/>
                <a:uLnTx/>
                <a:uFillTx/>
                <a:latin typeface="Times New Roman"/>
                <a:ea typeface="+mn-ea"/>
                <a:cs typeface="Times New Roman"/>
              </a:rPr>
              <a:t> YGS testlerinin diğer LYS puan türlerine katkıları 35, 36, 37 ve 38. slaytlarda ayrıntılı olarak tablo halinde gösterilmiştir.</a:t>
            </a:r>
          </a:p>
        </p:txBody>
      </p:sp>
    </p:spTree>
    <p:extLst>
      <p:ext uri="{BB962C8B-B14F-4D97-AF65-F5344CB8AC3E}">
        <p14:creationId xmlns:p14="http://schemas.microsoft.com/office/powerpoint/2010/main" val="2884096151"/>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 TÜRLERİ VE TESTLERİN PUAN TÜRLERİNE GÖRE KATKILARI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196" name="Picture 4" descr="http://mebk12.meb.gov.tr/meb_iys_dosyalar/54/05/972662/resimler/2012_11/30191804_ygs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2830">
            <a:off x="437532" y="1771943"/>
            <a:ext cx="7591095" cy="4635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064956830"/>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Çerçeve 1"/>
          <p:cNvSpPr/>
          <p:nvPr/>
        </p:nvSpPr>
        <p:spPr>
          <a:xfrm>
            <a:off x="179512" y="2336964"/>
            <a:ext cx="4536504" cy="4038674"/>
          </a:xfrm>
          <a:prstGeom prst="fram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ctr" fontAlgn="base">
              <a:lnSpc>
                <a:spcPct val="150000"/>
              </a:lnSpc>
              <a:spcBef>
                <a:spcPct val="20000"/>
              </a:spcBef>
              <a:spcAft>
                <a:spcPct val="0"/>
              </a:spcAft>
              <a:buClr>
                <a:srgbClr val="003366"/>
              </a:buClr>
            </a:pPr>
            <a:r>
              <a:rPr lang="tr-TR" sz="25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a:t>
            </a:r>
            <a:r>
              <a:rPr lang="tr-TR" sz="2000" b="1" kern="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YGS’de</a:t>
            </a:r>
            <a:r>
              <a:rPr lang="tr-T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BARAJI GEÇEMEYEN </a:t>
            </a: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ÖĞRENCİLER İKİNCİ AŞAMA OLAN </a:t>
            </a:r>
          </a:p>
          <a:p>
            <a:pPr marL="342900" lvl="0" indent="-342900" algn="ctr" fontAlgn="base">
              <a:lnSpc>
                <a:spcPct val="150000"/>
              </a:lnSpc>
              <a:spcBef>
                <a:spcPct val="20000"/>
              </a:spcBef>
              <a:spcAft>
                <a:spcPct val="0"/>
              </a:spcAft>
              <a:buClr>
                <a:srgbClr val="003366"/>
              </a:buClr>
            </a:pP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LYS  SINAVLARINA GİREMEYECEKLERDİR</a:t>
            </a:r>
            <a:endParaRPr lang="tr-T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5" descr="http://www.resimmax.com/data/media/406/www.resimmax.com_baraj_resimleri_2.jpg"/>
          <p:cNvPicPr>
            <a:picLocks noChangeAspect="1" noChangeArrowheads="1"/>
          </p:cNvPicPr>
          <p:nvPr/>
        </p:nvPicPr>
        <p:blipFill>
          <a:blip r:embed="rId2" cstate="print"/>
          <a:srcRect/>
          <a:stretch>
            <a:fillRect/>
          </a:stretch>
        </p:blipFill>
        <p:spPr bwMode="auto">
          <a:xfrm>
            <a:off x="4932040" y="2336964"/>
            <a:ext cx="3215020" cy="4038674"/>
          </a:xfrm>
          <a:prstGeom prst="rect">
            <a:avLst/>
          </a:prstGeom>
          <a:ln>
            <a:noFill/>
          </a:ln>
          <a:effectLst>
            <a:softEdge rad="112500"/>
          </a:effec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82" y="315660"/>
            <a:ext cx="7940308" cy="15417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703289270"/>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79512" y="1916832"/>
            <a:ext cx="8208912" cy="4537075"/>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742950" marR="0" lvl="1" indent="-285750" algn="l"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r>
              <a:rPr kumimoji="0" lang="tr-TR" sz="1800" b="0" i="0" u="none" strike="noStrike" kern="0" cap="none" spc="0" normalizeH="0" baseline="0" noProof="0" dirty="0" smtClean="0">
                <a:ln>
                  <a:noFill/>
                </a:ln>
                <a:solidFill>
                  <a:srgbClr val="003366"/>
                </a:solidFill>
                <a:effectLst/>
                <a:uLnTx/>
                <a:uFillTx/>
                <a:latin typeface="Times New Roman"/>
                <a:cs typeface="Times New Roman"/>
              </a:rPr>
              <a:t>     </a:t>
            </a:r>
            <a:endParaRPr kumimoji="0" lang="tr-TR" sz="1800" b="0"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LYS sınavları 5 ayrı oturum halinde gerçekleşecektir. Her oturumda farklı bir sınav uygulanacaktır. Dileyen aday tüm oturumlardaki sınavlara girebilecek.</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Öğrenciler girmek istedikleri bölümlere göre </a:t>
            </a:r>
            <a:r>
              <a:rPr kumimoji="0" lang="tr-TR" sz="2100" b="1" i="0" u="sng" strike="noStrike" kern="0" cap="none" spc="0" normalizeH="0" baseline="0" noProof="0" dirty="0" smtClean="0">
                <a:ln>
                  <a:noFill/>
                </a:ln>
                <a:solidFill>
                  <a:srgbClr val="FF0000"/>
                </a:solidFill>
                <a:effectLst/>
                <a:uLnTx/>
                <a:uFillTx/>
                <a:latin typeface="Times New Roman"/>
                <a:cs typeface="Times New Roman"/>
              </a:rPr>
              <a:t>en az iki LYS sınavına</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katılacaktır.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err="1" smtClean="0">
                <a:ln>
                  <a:noFill/>
                </a:ln>
                <a:solidFill>
                  <a:srgbClr val="000000"/>
                </a:solidFill>
                <a:effectLst/>
                <a:uLnTx/>
                <a:uFillTx/>
                <a:latin typeface="Times New Roman"/>
                <a:cs typeface="Times New Roman"/>
              </a:rPr>
              <a:t>YGS’de</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2100" b="1" i="0" u="sng" strike="noStrike" kern="0" cap="none" spc="0" normalizeH="0" baseline="0" noProof="0" dirty="0" smtClean="0">
                <a:ln>
                  <a:noFill/>
                </a:ln>
                <a:solidFill>
                  <a:srgbClr val="0033CC"/>
                </a:solidFill>
                <a:effectLst/>
                <a:uLnTx/>
                <a:uFillTx/>
                <a:latin typeface="Times New Roman"/>
                <a:cs typeface="Times New Roman"/>
              </a:rPr>
              <a:t>180</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barajı geçen herkes LYS sınavlarına girebilecektir.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Sorular lise-2, lise-3 ve lise-4 ağırlıklı konulardan oluşacak. Lise-1 konularında da az oranda soru gelecek. Soru tarzları da daha çok bilgiye dayalı sorular olacak. </a:t>
            </a:r>
            <a:r>
              <a:rPr kumimoji="0" lang="tr-TR" sz="2100" b="0" i="0" u="none" strike="noStrike" kern="0" cap="none" spc="0" normalizeH="0" baseline="0" noProof="0" dirty="0" smtClean="0">
                <a:ln>
                  <a:noFill/>
                </a:ln>
                <a:solidFill>
                  <a:srgbClr val="000000"/>
                </a:solidFill>
                <a:effectLst/>
                <a:uLnTx/>
                <a:uFillTx/>
                <a:latin typeface="Times New Roman"/>
                <a:cs typeface="Times New Roman"/>
              </a:rPr>
              <a:t> </a:t>
            </a:r>
            <a:endParaRPr kumimoji="0" lang="tr-TR" sz="2100" b="1"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1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1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b.vimeocdn.com/ts/185/045/185045838_64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808312" cy="1626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Çift Dalga 2"/>
          <p:cNvSpPr/>
          <p:nvPr/>
        </p:nvSpPr>
        <p:spPr>
          <a:xfrm>
            <a:off x="2771800" y="41607"/>
            <a:ext cx="5544616" cy="1701209"/>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2.AŞAMA</a:t>
            </a:r>
          </a:p>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74239163"/>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nvSpPr>
        <p:spPr bwMode="auto">
          <a:xfrm>
            <a:off x="1563109" y="2708920"/>
            <a:ext cx="6774135" cy="2283242"/>
          </a:xfrm>
          <a:prstGeom prst="wedgeRoundRectCallou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LYS başvuru tarihleri: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Nisan ayı</a:t>
            </a:r>
            <a:r>
              <a:rPr kumimoji="0" lang="tr-TR" sz="1600" b="0" i="0" u="none" strike="noStrike" kern="0" cap="none" spc="0" normalizeH="0" noProof="0" dirty="0" smtClean="0">
                <a:ln>
                  <a:noFill/>
                </a:ln>
                <a:solidFill>
                  <a:srgbClr val="000000"/>
                </a:solidFill>
                <a:effectLst/>
                <a:uLnTx/>
                <a:uFillTx/>
                <a:latin typeface="Times New Roman"/>
                <a:cs typeface="Times New Roman"/>
              </a:rPr>
              <a:t> sonlarına doğru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yapılacaktır.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a:t>
            </a:r>
            <a:r>
              <a:rPr kumimoji="0" lang="tr-TR" sz="1600" b="1" i="0" u="none" strike="noStrike" kern="0" cap="none" spc="0" normalizeH="0" noProof="0" dirty="0" smtClean="0">
                <a:ln>
                  <a:noFill/>
                </a:ln>
                <a:solidFill>
                  <a:srgbClr val="C00000"/>
                </a:solidFill>
                <a:effectLst/>
                <a:uLnTx/>
                <a:uFillTx/>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Sınav ücretleri:</a:t>
            </a:r>
            <a:r>
              <a:rPr kumimoji="0" lang="tr-TR" sz="1600" b="0" i="0" u="none" strike="noStrike" kern="0" cap="none" spc="0" normalizeH="0" baseline="0" noProof="0" dirty="0" smtClean="0">
                <a:ln>
                  <a:noFill/>
                </a:ln>
                <a:solidFill>
                  <a:srgbClr val="C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Her LYS sınavına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TL alınacak.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LYS sonuçlarının açıklanması:</a:t>
            </a:r>
            <a:r>
              <a:rPr kumimoji="0" lang="tr-TR" sz="1600" b="0" i="0" u="none" strike="noStrike" kern="0" cap="none" spc="0" normalizeH="0" baseline="0" noProof="0" dirty="0" smtClean="0">
                <a:ln>
                  <a:noFill/>
                </a:ln>
                <a:solidFill>
                  <a:srgbClr val="C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Temmuz ayı içerisinde açıklanacak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2015 yılında Temmuz ayı ilk haftasında açıklanmıştı).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ÖSYS tercihlerinin tarihi:</a:t>
            </a:r>
            <a:r>
              <a:rPr lang="tr-TR" sz="1600" b="1" kern="0" dirty="0">
                <a:solidFill>
                  <a:srgbClr val="0033CC"/>
                </a:solidFill>
                <a:latin typeface="Times New Roman"/>
                <a:cs typeface="Times New Roman"/>
              </a:rPr>
              <a:t> </a:t>
            </a:r>
            <a:r>
              <a:rPr kumimoji="0" lang="tr-TR" sz="1600" b="0" i="0" u="none" strike="noStrike" kern="0" cap="none" spc="0" normalizeH="0" baseline="0" noProof="0" dirty="0" smtClean="0">
                <a:ln>
                  <a:noFill/>
                </a:ln>
                <a:effectLst/>
                <a:uLnTx/>
                <a:uFillTx/>
                <a:latin typeface="Times New Roman"/>
                <a:cs typeface="Times New Roman"/>
              </a:rPr>
              <a:t>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emmuz ayı ikinci haftası başlar, 3.hafta</a:t>
            </a:r>
            <a:endParaRPr lang="tr-TR" sz="1600" kern="0" dirty="0">
              <a:solidFill>
                <a:srgbClr val="000000"/>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noProof="0" dirty="0" smtClean="0">
                <a:ln>
                  <a:noFill/>
                </a:ln>
                <a:solidFill>
                  <a:srgbClr val="000000"/>
                </a:solidFill>
                <a:effectLst/>
                <a:uLnTx/>
                <a:uFillTx/>
                <a:latin typeface="Times New Roman"/>
                <a:cs typeface="Times New Roman"/>
              </a:rPr>
              <a:t>sonu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sona erer (2015 yılında 08-18</a:t>
            </a:r>
            <a:r>
              <a:rPr kumimoji="0" lang="tr-TR" sz="1600" b="0" i="0" u="none" strike="noStrike" kern="0" cap="none" spc="0" normalizeH="0" noProof="0" dirty="0" smtClean="0">
                <a:ln>
                  <a:noFill/>
                </a:ln>
                <a:solidFill>
                  <a:srgbClr val="0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Temmuz arası yapılmıştı).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ÖSYS Tercih sonuçlarının açıklanması: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Tercihlerin bitmesinden</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lang="tr-TR" sz="1600" kern="0" dirty="0" smtClean="0">
                <a:solidFill>
                  <a:srgbClr val="000000"/>
                </a:solidFill>
                <a:latin typeface="Times New Roman"/>
                <a:cs typeface="Times New Roman"/>
              </a:rPr>
              <a:t>sonra tahmini</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2 hafta içerisinde (14 gün) açıklanmaktadır.</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www.egitimhane.biz/resimler/2/2014-lys-matematikedebiyatsosyal-bilgilercografyafen-bilimleryabanci-dil-sinav-tarihleri-199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2" y="116632"/>
            <a:ext cx="1515075" cy="6624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Çift Dalga 7"/>
          <p:cNvSpPr/>
          <p:nvPr/>
        </p:nvSpPr>
        <p:spPr>
          <a:xfrm>
            <a:off x="1838011" y="5326796"/>
            <a:ext cx="6053363" cy="1221078"/>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p>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2015 TAKVİMİ</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Tablo 8"/>
          <p:cNvGraphicFramePr>
            <a:graphicFrameLocks noGrp="1"/>
          </p:cNvGraphicFramePr>
          <p:nvPr>
            <p:extLst>
              <p:ext uri="{D42A27DB-BD31-4B8C-83A1-F6EECF244321}">
                <p14:modId xmlns:p14="http://schemas.microsoft.com/office/powerpoint/2010/main" val="3064293257"/>
              </p:ext>
            </p:extLst>
          </p:nvPr>
        </p:nvGraphicFramePr>
        <p:xfrm>
          <a:off x="1896149" y="265612"/>
          <a:ext cx="6108054" cy="2353445"/>
        </p:xfrm>
        <a:graphic>
          <a:graphicData uri="http://schemas.openxmlformats.org/drawingml/2006/table">
            <a:tbl>
              <a:tblPr firstRow="1" bandRow="1">
                <a:tableStyleId>{2A488322-F2BA-4B5B-9748-0D474271808F}</a:tableStyleId>
              </a:tblPr>
              <a:tblGrid>
                <a:gridCol w="2036018"/>
                <a:gridCol w="2036018"/>
                <a:gridCol w="2036018"/>
              </a:tblGrid>
              <a:tr h="416294">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10591">
                <a:tc>
                  <a:txBody>
                    <a:bodyPr/>
                    <a:lstStyle/>
                    <a:p>
                      <a:pPr algn="ctr"/>
                      <a:r>
                        <a:rPr lang="tr-TR" sz="1800" dirty="0" smtClean="0">
                          <a:effectLst/>
                        </a:rPr>
                        <a:t>LYS-1</a:t>
                      </a:r>
                      <a:endParaRPr lang="tr-TR" sz="1800" b="1" dirty="0" smtClean="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LYS-3</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LYS-4</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LYS-5</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bl>
          </a:graphicData>
        </a:graphic>
      </p:graphicFrame>
      <p:pic>
        <p:nvPicPr>
          <p:cNvPr id="10" name="1 Resim" descr="yeni ram logo.png"/>
          <p:cNvPicPr>
            <a:picLocks noChangeAspect="1"/>
          </p:cNvPicPr>
          <p:nvPr/>
        </p:nvPicPr>
        <p:blipFill>
          <a:blip r:embed="rId4" cstate="print"/>
          <a:srcRect/>
          <a:stretch>
            <a:fillRect/>
          </a:stretch>
        </p:blipFill>
        <p:spPr bwMode="auto">
          <a:xfrm>
            <a:off x="0" y="5786454"/>
            <a:ext cx="2000264" cy="1071546"/>
          </a:xfrm>
          <a:prstGeom prst="rect">
            <a:avLst/>
          </a:prstGeom>
          <a:noFill/>
          <a:ln w="9525">
            <a:noFill/>
            <a:miter lim="800000"/>
            <a:headEnd/>
            <a:tailEnd/>
          </a:ln>
        </p:spPr>
      </p:pic>
    </p:spTree>
    <p:extLst>
      <p:ext uri="{BB962C8B-B14F-4D97-AF65-F5344CB8AC3E}">
        <p14:creationId xmlns:p14="http://schemas.microsoft.com/office/powerpoint/2010/main" val="3799775247"/>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400" b="1" dirty="0" smtClean="0"/>
              <a:t>YGS Sayısal Bilgiler</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noChangeArrowheads="1"/>
          </p:cNvPicPr>
          <p:nvPr/>
        </p:nvPicPr>
        <p:blipFill>
          <a:blip r:embed="rId2" cstate="print"/>
          <a:srcRect/>
          <a:stretch>
            <a:fillRect/>
          </a:stretch>
        </p:blipFill>
        <p:spPr bwMode="auto">
          <a:xfrm>
            <a:off x="428596" y="3286124"/>
            <a:ext cx="7475890" cy="2876558"/>
          </a:xfrm>
          <a:prstGeom prst="rect">
            <a:avLst/>
          </a:prstGeom>
          <a:noFill/>
          <a:ln w="9525">
            <a:noFill/>
            <a:miter lim="800000"/>
            <a:headEnd/>
            <a:tailEnd/>
          </a:ln>
          <a:effectLst/>
        </p:spPr>
      </p:pic>
    </p:spTree>
    <p:extLst>
      <p:ext uri="{BB962C8B-B14F-4D97-AF65-F5344CB8AC3E}">
        <p14:creationId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224603" y="2132856"/>
            <a:ext cx="5976664" cy="3096344"/>
          </a:xfrm>
          <a:prstGeom prst="foldedCorner">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LYS-1= Matematik-2,  Geometri- (Analitik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Geo</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LYS-2= Fen Bilimleri-2 (Fizik, Kimya, Biyoloji)</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LYS-3= Türk Dili ve Edebiyat, Coğrafya-1</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LYS-4= Tarih, Coğrafya-2,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Felse</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Gru</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ve Din Kül.</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LYS-5= Yabancı Dil </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rPr>
              <a:t>    </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704875810"/>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 name="Picture 2" descr="http://www.ingilizceogretim.com/wp-content/uploads/Lys_puan_turleri-600x39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26" y="1826574"/>
            <a:ext cx="8046489" cy="46028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3280957"/>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6" name="Rectangle 4"/>
          <p:cNvSpPr>
            <a:spLocks noGrp="1" noChangeArrowheads="1"/>
          </p:cNvSpPr>
          <p:nvPr/>
        </p:nvSpPr>
        <p:spPr bwMode="auto">
          <a:xfrm>
            <a:off x="147255" y="1442840"/>
            <a:ext cx="8169161" cy="546000"/>
          </a:xfrm>
          <a:prstGeom prst="flowChartAlternateProcess">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tr-TR"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rPr>
              <a:t>LYS - 1 (MATEMATİK-GEOMETRİ)</a:t>
            </a:r>
            <a:endParaRPr kumimoji="0" lang="en-US"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endParaRPr>
          </a:p>
        </p:txBody>
      </p:sp>
      <p:sp>
        <p:nvSpPr>
          <p:cNvPr id="7" name="Text Box 6"/>
          <p:cNvSpPr txBox="1">
            <a:spLocks noChangeArrowheads="1"/>
          </p:cNvSpPr>
          <p:nvPr/>
        </p:nvSpPr>
        <p:spPr bwMode="auto">
          <a:xfrm>
            <a:off x="2051721" y="3827591"/>
            <a:ext cx="6264696" cy="252245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0" i="0" u="none" strike="noStrike" kern="1200" cap="none" spc="0" normalizeH="0" baseline="0" noProof="0" dirty="0" smtClean="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Matematik ve Geometri testleri için </a:t>
            </a:r>
            <a:r>
              <a:rPr kumimoji="0" lang="tr-TR" sz="1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Times New Roman" pitchFamily="18" charset="0"/>
              </a:rPr>
              <a:t>ayrı soru kitapçıkları ve ayrı süreler</a:t>
            </a:r>
            <a:r>
              <a:rPr kumimoji="0" lang="tr-TR" sz="18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verilecek.</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Cevap kağıdı iki test için ortak olacak</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mn-lt"/>
                <a:ea typeface="+mn-ea"/>
                <a:cs typeface="Times New Roman" pitchFamily="18" charset="0"/>
              </a:rPr>
              <a:t>Not</a:t>
            </a:r>
            <a:r>
              <a:rPr kumimoji="0" lang="tr-TR" sz="1800" b="0" i="0" u="none" strike="noStrike" kern="1200" cap="none" spc="0" normalizeH="0" baseline="0" noProof="0" dirty="0">
                <a:ln>
                  <a:noFill/>
                </a:ln>
                <a:solidFill>
                  <a:srgbClr val="FF0000"/>
                </a:solidFill>
                <a:effectLst/>
                <a:uLnTx/>
                <a:uFillTx/>
                <a:latin typeface="+mn-lt"/>
                <a:ea typeface="+mn-ea"/>
                <a:cs typeface="Times New Roman" pitchFamily="18" charset="0"/>
              </a:rPr>
              <a:t>:</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2010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matematikten 7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2011 </a:t>
            </a:r>
            <a:r>
              <a:rPr kumimoji="0" lang="tr-TR" sz="1800" b="1" i="0" u="none" strike="noStrike" kern="1200" cap="none" spc="0" normalizeH="0" baseline="0" noProof="0" dirty="0" err="1">
                <a:ln>
                  <a:noFill/>
                </a:ln>
                <a:solidFill>
                  <a:srgbClr val="000000"/>
                </a:solidFill>
                <a:effectLst/>
                <a:uLnTx/>
                <a:uFillTx/>
                <a:latin typeface="+mn-lt"/>
                <a:ea typeface="+mn-ea"/>
                <a:cs typeface="Times New Roman" pitchFamily="18" charset="0"/>
              </a:rPr>
              <a:t>LYS’de</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18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2012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12 tane 9. sınıf müfredatından soru gelmiştir.</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2" name="Tablo 11"/>
          <p:cNvGraphicFramePr>
            <a:graphicFrameLocks noGrp="1"/>
          </p:cNvGraphicFramePr>
          <p:nvPr>
            <p:extLst>
              <p:ext uri="{D42A27DB-BD31-4B8C-83A1-F6EECF244321}">
                <p14:modId xmlns:p14="http://schemas.microsoft.com/office/powerpoint/2010/main" val="916350781"/>
              </p:ext>
            </p:extLst>
          </p:nvPr>
        </p:nvGraphicFramePr>
        <p:xfrm>
          <a:off x="2051721" y="2420888"/>
          <a:ext cx="6264696" cy="1334694"/>
        </p:xfrm>
        <a:graphic>
          <a:graphicData uri="http://schemas.openxmlformats.org/drawingml/2006/table">
            <a:tbl>
              <a:tblPr firstRow="1" firstCol="1" bandRow="1">
                <a:tableStyleId>{5940675A-B579-460E-94D1-54222C63F5DA}</a:tableStyleId>
              </a:tblPr>
              <a:tblGrid>
                <a:gridCol w="2087778"/>
                <a:gridCol w="2088459"/>
                <a:gridCol w="2088459"/>
              </a:tblGrid>
              <a:tr h="444898">
                <a:tc>
                  <a:txBody>
                    <a:bodyPr/>
                    <a:lstStyle/>
                    <a:p>
                      <a:pPr algn="ctr">
                        <a:lnSpc>
                          <a:spcPct val="115000"/>
                        </a:lnSpc>
                        <a:spcAft>
                          <a:spcPts val="0"/>
                        </a:spcAft>
                      </a:pPr>
                      <a:r>
                        <a:rPr lang="tr-TR" sz="2400" b="1" dirty="0">
                          <a:effectLst>
                            <a:outerShdw blurRad="38100" dist="38100" dir="2700000" algn="tl">
                              <a:srgbClr val="000000">
                                <a:alpha val="43137"/>
                              </a:srgbClr>
                            </a:outerShdw>
                          </a:effectLst>
                        </a:rPr>
                        <a:t>MATEMATİK</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50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75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a:txBody>
                    <a:bodyPr/>
                    <a:lstStyle/>
                    <a:p>
                      <a:pPr algn="ctr">
                        <a:lnSpc>
                          <a:spcPct val="115000"/>
                        </a:lnSpc>
                        <a:spcAft>
                          <a:spcPts val="0"/>
                        </a:spcAft>
                      </a:pPr>
                      <a:r>
                        <a:rPr lang="tr-TR" sz="2400" b="1">
                          <a:effectLst>
                            <a:outerShdw blurRad="38100" dist="38100" dir="2700000" algn="tl">
                              <a:srgbClr val="000000">
                                <a:alpha val="43137"/>
                              </a:srgbClr>
                            </a:outerShdw>
                          </a:effectLst>
                        </a:rPr>
                        <a:t>GEOMETRİ</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30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60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gridSpan="3">
                  <a:txBody>
                    <a:bodyPr/>
                    <a:lstStyle/>
                    <a:p>
                      <a:pPr algn="ctr">
                        <a:lnSpc>
                          <a:spcPct val="115000"/>
                        </a:lnSpc>
                        <a:spcAft>
                          <a:spcPts val="0"/>
                        </a:spcAft>
                      </a:pPr>
                      <a:r>
                        <a:rPr lang="tr-TR" sz="2400" b="1" dirty="0">
                          <a:effectLst>
                            <a:outerShdw blurRad="38100" dist="38100" dir="2700000" algn="tl">
                              <a:srgbClr val="000000">
                                <a:alpha val="43137"/>
                              </a:srgbClr>
                            </a:outerShdw>
                          </a:effectLst>
                        </a:rPr>
                        <a:t>80 SORU-135 DAKİKA</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775412529"/>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5" y="1346474"/>
            <a:ext cx="82809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LYS-2 (FEN BİLİMLERİ-2)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47414" y="3465556"/>
            <a:ext cx="6264696" cy="295232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Fizik, Kimya ve Biyoloji </a:t>
            </a:r>
            <a:r>
              <a:rPr kumimoji="0" lang="tr-TR" sz="1800" i="0" u="none" strike="noStrike" kern="0" cap="none" spc="0" normalizeH="0" baseline="0" noProof="0" dirty="0" smtClean="0">
                <a:ln>
                  <a:noFill/>
                </a:ln>
                <a:solidFill>
                  <a:srgbClr val="000000"/>
                </a:solidFill>
                <a:uLnTx/>
                <a:uFillTx/>
                <a:ea typeface="+mn-ea"/>
                <a:cs typeface="Times New Roman"/>
              </a:rPr>
              <a:t>testleri 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kitapçığı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 </a:t>
            </a: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kâğıdı üç test için ortak olacak.</a:t>
            </a:r>
            <a:br>
              <a:rPr kumimoji="0" lang="tr-TR" sz="1800" b="0" i="0" u="none" strike="noStrike" kern="0" cap="none" spc="0" normalizeH="0" baseline="0" noProof="0" dirty="0" smtClean="0">
                <a:ln>
                  <a:noFill/>
                </a:ln>
                <a:solidFill>
                  <a:srgbClr val="000000"/>
                </a:solidFill>
                <a:effectLst/>
                <a:uLnTx/>
                <a:uFillTx/>
                <a:ea typeface="+mn-ea"/>
                <a:cs typeface="Times New Roman"/>
              </a:rPr>
            </a:br>
            <a:endParaRPr kumimoji="0" lang="tr-TR" sz="1800" b="0" i="0" u="none" strike="noStrike" kern="0" cap="none" spc="0" normalizeH="0" baseline="0" noProof="0" dirty="0" smtClean="0">
              <a:ln>
                <a:noFill/>
              </a:ln>
              <a:solidFill>
                <a:srgbClr val="000000"/>
              </a:solidFill>
              <a:effectLst/>
              <a:uLnTx/>
              <a:uFillTx/>
              <a:ea typeface="+mn-ea"/>
              <a:cs typeface="Times New Roman"/>
            </a:endParaRP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0" i="0" u="none" strike="noStrike" kern="0" cap="none" spc="0" normalizeH="0" baseline="0" noProof="0" dirty="0" smtClean="0">
                <a:ln>
                  <a:noFill/>
                </a:ln>
                <a:solidFill>
                  <a:srgbClr val="FF0000"/>
                </a:solidFill>
                <a:effectLst/>
                <a:uLnTx/>
                <a:uFillTx/>
                <a:ea typeface="+mn-ea"/>
                <a:cs typeface="Times New Roman"/>
              </a:rPr>
              <a:t>Not:</a:t>
            </a:r>
            <a:r>
              <a:rPr kumimoji="0" lang="tr-TR" sz="1800" b="0" i="0" u="none" strike="noStrike" kern="0" cap="none" spc="0" normalizeH="0" baseline="0" noProof="0" dirty="0" smtClean="0">
                <a:ln>
                  <a:noFill/>
                </a:ln>
                <a:solidFill>
                  <a:srgbClr val="000000"/>
                </a:solidFill>
                <a:effectLst/>
                <a:uLnTx/>
                <a:uFillTx/>
                <a:ea typeface="+mn-ea"/>
                <a:cs typeface="Times New Roman"/>
              </a:rPr>
              <a:t> Az da olsa YGS konularından soru gelebilmektedir. Mesela 2010 YGS fizik konularından 9 soru 2010 LYS-2 fizik testinde yer almıştır. 2012 YGS Kimya konularından 1 soru 2012 LYS-2 kimya testinde yer almıştır. 2012 YGS Biyoloji konularından 3 soru 2012 LYS-2 biyoloji testinde yer almıştır. </a:t>
            </a:r>
            <a:endParaRPr kumimoji="0" lang="tr-TR" sz="1400" b="0" i="0" u="none" strike="noStrike" kern="0" cap="none" spc="0" normalizeH="0" baseline="0" noProof="0" dirty="0" smtClean="0">
              <a:ln>
                <a:noFill/>
              </a:ln>
              <a:solidFill>
                <a:srgbClr val="000000"/>
              </a:solidFill>
              <a:effectLst/>
              <a:uLnTx/>
              <a:uFillTx/>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001434630"/>
              </p:ext>
            </p:extLst>
          </p:nvPr>
        </p:nvGraphicFramePr>
        <p:xfrm>
          <a:off x="2177331" y="2099365"/>
          <a:ext cx="6226127" cy="1402080"/>
        </p:xfrm>
        <a:graphic>
          <a:graphicData uri="http://schemas.openxmlformats.org/drawingml/2006/table">
            <a:tbl>
              <a:tblPr firstRow="1" firstCol="1" bandRow="1">
                <a:tableStyleId>{5940675A-B579-460E-94D1-54222C63F5DA}</a:tableStyleId>
              </a:tblPr>
              <a:tblGrid>
                <a:gridCol w="2074925"/>
                <a:gridCol w="2075601"/>
                <a:gridCol w="2075601"/>
              </a:tblGrid>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FİZİK</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KİMYA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a:effectLst>
                            <a:outerShdw blurRad="38100" dist="38100" dir="2700000" algn="tl">
                              <a:srgbClr val="000000">
                                <a:alpha val="43137"/>
                              </a:srgbClr>
                            </a:outerShdw>
                          </a:effectLst>
                        </a:rPr>
                        <a:t>BİYOLOJİ</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gridSpan="3">
                  <a:txBody>
                    <a:bodyPr/>
                    <a:lstStyle/>
                    <a:p>
                      <a:pPr algn="ctr">
                        <a:lnSpc>
                          <a:spcPct val="115000"/>
                        </a:lnSpc>
                        <a:spcAft>
                          <a:spcPts val="0"/>
                        </a:spcAft>
                      </a:pPr>
                      <a:r>
                        <a:rPr lang="tr-TR" sz="2000" b="1" dirty="0">
                          <a:effectLst>
                            <a:outerShdw blurRad="38100" dist="38100" dir="2700000" algn="tl">
                              <a:srgbClr val="000000">
                                <a:alpha val="43137"/>
                              </a:srgbClr>
                            </a:outerShdw>
                          </a:effectLst>
                        </a:rPr>
                        <a:t>90 SORU-135 DAKİKA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541640214"/>
      </p:ext>
    </p:extLst>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3776" y="1346474"/>
            <a:ext cx="8184648" cy="5539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LYS-3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T. </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DİLİ VE EDEBİYATI –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COĞRF-1</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a:t>
            </a:r>
            <a:endParaRPr lang="tr-TR"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267744" y="3328650"/>
            <a:ext cx="6120680" cy="3585524"/>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Türk Dili ve Edebiyatı testi ile Coğrafya -1 testi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soru kitapçıkları </a:t>
            </a:r>
            <a:r>
              <a:rPr kumimoji="0" lang="tr-TR" sz="1800" b="1"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süreler</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verilecek. </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Cevap kağıdı, iki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3366"/>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Coğrafya-1 testindeki sorular genel liselerin Türkçe-Matematik alanında okutulan coğrafya dersinin konularıyla sınırlı olacaktır. Yani tüm lise coğrafya müfredatından öğrenciler sorumludur. Mesela; 2012 LYS-3 coğrafya-1 testinde 9. sınıf konularından 6 tane soru gelmiştir.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56 Edebiyat sorusunda 2010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20</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2011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21</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2012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23 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346278351"/>
              </p:ext>
            </p:extLst>
          </p:nvPr>
        </p:nvGraphicFramePr>
        <p:xfrm>
          <a:off x="2261951" y="2204864"/>
          <a:ext cx="6087830" cy="1057054"/>
        </p:xfrm>
        <a:graphic>
          <a:graphicData uri="http://schemas.openxmlformats.org/drawingml/2006/table">
            <a:tbl>
              <a:tblPr firstRow="1" firstCol="1" bandRow="1">
                <a:tableStyleId>{5940675A-B579-460E-94D1-54222C63F5DA}</a:tableStyleId>
              </a:tblPr>
              <a:tblGrid>
                <a:gridCol w="2321120"/>
                <a:gridCol w="1737213"/>
                <a:gridCol w="2029497"/>
              </a:tblGrid>
              <a:tr h="426118">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T.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DİLİ VE EDEBİYATI</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56 SORU</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85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2524">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COĞRAFYA-1</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24 SORU</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35 DAKİKA</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0274">
                <a:tc gridSpan="3">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80 SORU-120 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326204321"/>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514" y="1355738"/>
            <a:ext cx="8280919"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LYS-4 (SOSYAL BİLİMLER-2)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1907704" y="4005064"/>
            <a:ext cx="6480720" cy="2736303"/>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l" defTabSz="914400" rtl="0" eaLnBrk="1" fontAlgn="base" latinLnBrk="0" hangingPunct="1">
              <a:lnSpc>
                <a:spcPct val="80000"/>
              </a:lnSpc>
              <a:spcBef>
                <a:spcPct val="20000"/>
              </a:spcBef>
              <a:spcAft>
                <a:spcPct val="0"/>
              </a:spcAft>
              <a:buClr>
                <a:srgbClr val="003366"/>
              </a:buClr>
              <a:buSzTx/>
              <a:buNone/>
              <a:tabLst/>
              <a:defRPr/>
            </a:pPr>
            <a:endParaRPr kumimoji="0" lang="tr-TR" sz="9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Tarih, Coğrafya ve Felsefe grubu/Din Kültürü testleri </a:t>
            </a:r>
            <a:r>
              <a:rPr kumimoji="0" lang="tr-TR" sz="1800" i="0" u="none" strike="noStrike" kern="0" cap="none" spc="0" normalizeH="0" baseline="0" noProof="0" dirty="0" smtClean="0">
                <a:ln>
                  <a:noFill/>
                </a:ln>
                <a:uLnTx/>
                <a:uFillTx/>
                <a:ea typeface="+mn-ea"/>
                <a:cs typeface="Times New Roman"/>
              </a:rPr>
              <a:t>için</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kitapçıkları </a:t>
            </a:r>
            <a:r>
              <a:rPr kumimoji="0" lang="tr-TR" sz="1800" b="0" i="0" u="sng" strike="noStrike" kern="0" cap="none" spc="0" normalizeH="0" baseline="0" noProof="0" dirty="0" smtClean="0">
                <a:ln>
                  <a:noFill/>
                </a:ln>
                <a:solidFill>
                  <a:srgbClr val="000000"/>
                </a:solidFill>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kağıdı, üç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800" b="1" i="0" u="none" strike="noStrike" kern="0" cap="none" spc="0" normalizeH="0" baseline="0" noProof="0" dirty="0" smtClean="0">
              <a:ln>
                <a:noFill/>
              </a:ln>
              <a:solidFill>
                <a:srgbClr val="FF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Not:</a:t>
            </a:r>
            <a:r>
              <a:rPr kumimoji="0" lang="tr-TR" sz="1800" b="0" i="0" u="none" strike="noStrike" kern="0" cap="none" spc="0" normalizeH="0" baseline="0" noProof="0" dirty="0" smtClean="0">
                <a:ln>
                  <a:noFill/>
                </a:ln>
                <a:solidFill>
                  <a:srgbClr val="C00000"/>
                </a:solidFill>
                <a:effectLst/>
                <a:uLnTx/>
                <a:uFillTx/>
                <a:ea typeface="+mn-ea"/>
                <a:cs typeface="Times New Roman"/>
              </a:rPr>
              <a:t> </a:t>
            </a:r>
            <a:r>
              <a:rPr kumimoji="0" lang="tr-TR" sz="1800" b="0" i="0" u="none" strike="noStrike" kern="0" cap="none" spc="0" normalizeH="0" baseline="0" noProof="0" dirty="0" smtClean="0">
                <a:ln>
                  <a:noFill/>
                </a:ln>
                <a:solidFill>
                  <a:srgbClr val="000000"/>
                </a:solidFill>
                <a:effectLst/>
                <a:uLnTx/>
                <a:uFillTx/>
                <a:ea typeface="+mn-ea"/>
                <a:cs typeface="Times New Roman"/>
              </a:rPr>
              <a:t>44 Tarih sorusunda 2010 ve 2011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15 Çağdaş</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 2012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16</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Çağdaş 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14"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485746667"/>
              </p:ext>
            </p:extLst>
          </p:nvPr>
        </p:nvGraphicFramePr>
        <p:xfrm>
          <a:off x="1910713" y="2132856"/>
          <a:ext cx="6480720" cy="1809358"/>
        </p:xfrm>
        <a:graphic>
          <a:graphicData uri="http://schemas.openxmlformats.org/drawingml/2006/table">
            <a:tbl>
              <a:tblPr firstRow="1" firstCol="1" bandRow="1">
                <a:tableStyleId>{5940675A-B579-460E-94D1-54222C63F5DA}</a:tableStyleId>
              </a:tblPr>
              <a:tblGrid>
                <a:gridCol w="1089226"/>
                <a:gridCol w="1373161"/>
                <a:gridCol w="1112046"/>
                <a:gridCol w="1112046"/>
                <a:gridCol w="1794241"/>
              </a:tblGrid>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TARİH</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44SORU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65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COĞRAFYA-2</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14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20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82979">
                <a:tc rowSpan="4">
                  <a:txBody>
                    <a:bodyPr/>
                    <a:lstStyle/>
                    <a:p>
                      <a:pPr marL="71755" marR="71755"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FELSEFE GRUBU VE 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vert="vert27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PSİKOLOJİ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32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50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SOSYOLOJİ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MANTIK</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51363">
                <a:tc v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36206">
                <a:tc gridSpan="5">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90 SORU-135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69188709"/>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327" y="1495236"/>
            <a:ext cx="7958137"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4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LYS-5 (YABANCI DİL)</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95736" y="2420888"/>
            <a:ext cx="6120680" cy="4248472"/>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sınavı İngilizce, Almanca, Fransızca derslerinden yapılacak. Bunlardan sadece birine girilebilecek.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Her dil için soru sayısı 80, süresi 120 dakika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20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Kelime bilgisi ve Dil bilgisi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12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Çeviri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48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Okuduğunu Anlama</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testi için </a:t>
            </a:r>
            <a:r>
              <a:rPr kumimoji="0" lang="tr-TR" sz="24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tek soru kitapçığı ve tek cevap kağıdı </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kullanılacak.</a:t>
            </a:r>
            <a:b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br>
            <a: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t/>
            </a:r>
            <a:b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br>
            <a:endParaRPr kumimoji="0" lang="tr-TR" sz="1600" b="0" i="0" u="none" strike="noStrike" kern="0" cap="none" spc="0" normalizeH="0" baseline="0" noProof="0" dirty="0" smtClean="0">
              <a:ln>
                <a:noFill/>
              </a:ln>
              <a:solidFill>
                <a:srgbClr val="003366"/>
              </a:solidFill>
              <a:effectLst/>
              <a:uLnTx/>
              <a:uFillTx/>
              <a:latin typeface="+mj-lt"/>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30515"/>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556792"/>
            <a:ext cx="49685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 PUAN TÜRLERİ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1029"/>
          <p:cNvSpPr>
            <a:spLocks noGrp="1" noChangeArrowheads="1"/>
          </p:cNvSpPr>
          <p:nvPr/>
        </p:nvSpPr>
        <p:spPr bwMode="auto">
          <a:xfrm>
            <a:off x="1547664" y="2348880"/>
            <a:ext cx="6822429" cy="3572626"/>
          </a:xfrm>
          <a:prstGeom prst="frame">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 Sınav sonucunda öğrenciler girdikleri testlere göre şu puanlara sahip olacaktır.</a:t>
            </a: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cs typeface="Times New Roman"/>
            </a:endParaRP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cs typeface="Times New Roman"/>
              </a:rPr>
              <a:t>(SAYISAL)	         (EA)              (SÖZEL)       (Y. DİL)</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MF-1               </a:t>
            </a:r>
            <a:r>
              <a:rPr lang="tr-TR" sz="1600" b="1" kern="0" dirty="0">
                <a:solidFill>
                  <a:srgbClr val="C00000"/>
                </a:solidFill>
                <a:latin typeface="Times New Roman"/>
                <a:cs typeface="Times New Roman"/>
              </a:rPr>
              <a:t> </a:t>
            </a:r>
            <a:r>
              <a:rPr lang="tr-TR" sz="1600" b="1" kern="0" dirty="0" smtClean="0">
                <a:solidFill>
                  <a:srgbClr val="C00000"/>
                </a:solidFill>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TM-1             * TS-1             * DİL-1</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MF-2                     * TM-2             * TS-2             * DİL-2</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MF-3                     * TM-3	                     * DİL-3</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MF-4</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500" b="0" i="0" u="none" strike="noStrike" kern="0" cap="none" spc="0" normalizeH="0" baseline="0" noProof="0" dirty="0" smtClean="0">
              <a:ln>
                <a:noFill/>
              </a:ln>
              <a:solidFill>
                <a:srgbClr val="003366"/>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 Bu puanlar hesaplanırken testlerin ağırlıkları farklı olacaktır.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3366"/>
                </a:solidFill>
                <a:effectLst/>
                <a:uLnTx/>
                <a:uFillTx/>
                <a:latin typeface="Times New Roman"/>
                <a:cs typeface="Times New Roman"/>
              </a:rPr>
              <a:t>     </a:t>
            </a: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Örneğin;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MF–1 de Biyoloji testinin katsayısı ile MF–3 de Biyoloji testinin katsayısı çok farklı olacaktır.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mebk12.meb.gov.tr/meb_iys_dosyalar/11/02/372910/resimler/2013_04/k_11151823_lyspu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51788">
            <a:off x="343040" y="3865516"/>
            <a:ext cx="1864071" cy="25717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102573431"/>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Çok Sayıda Belge 9"/>
          <p:cNvSpPr/>
          <p:nvPr/>
        </p:nvSpPr>
        <p:spPr>
          <a:xfrm>
            <a:off x="179512" y="116632"/>
            <a:ext cx="8136904" cy="1656184"/>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KADAR-1</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a:spLocks noGrp="1" noChangeArrowheads="1"/>
          </p:cNvSpPr>
          <p:nvPr/>
        </p:nvSpPr>
        <p:spPr bwMode="auto">
          <a:xfrm rot="21087318">
            <a:off x="3122421" y="1894738"/>
            <a:ext cx="4752528" cy="4343010"/>
          </a:xfrm>
          <a:prstGeom prst="bevel">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900" b="1" i="0" u="none" strike="noStrike" kern="0" cap="none" spc="0" normalizeH="0" baseline="0" noProof="0" dirty="0" smtClean="0">
              <a:ln>
                <a:noFill/>
              </a:ln>
              <a:solidFill>
                <a:srgbClr val="003366"/>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LYS </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testlerinin LYS puan türlerine </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katkısı en fazla %60 (*240 puan) </a:t>
            </a:r>
            <a:r>
              <a:rPr kumimoji="0" lang="tr-TR" sz="2000" b="1" i="0" u="sng"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dır</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*Uyarı:</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 LYS Ham Puanları 100–500 puan arasında değişmektedir (Okul puanı da bu ham puanın üstüne eklenerek yerleştirme puanları ortaya çıkmaktadır). Bu 240 ham puan LYS testlerinden alınabilecek en fazla puandır. </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s3-eu-west-1.amazonaws.com/pbg-images/large/138/hangi_bolum.jpg?136748469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4812">
            <a:off x="538647" y="2690631"/>
            <a:ext cx="2350587" cy="3019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13582"/>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73205" y="1785520"/>
            <a:ext cx="5832648" cy="4235767"/>
          </a:xfrm>
          <a:prstGeom prst="round2Diag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MF–1 puan türünün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oluşmasında % 60 pay oluşturan LYS testleri LYS–1 (Matematik)</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ve LYS–2 (Fen Grubu) testleridir. Bu testlerin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etkisinin dağılımı aşağıdaki gibidir.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Matematik %26 (LYS–1 sınavındaki 50 matematik)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Geometri %13 (LYS–1 sınavındaki 30 geometri)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Fizik %13 (LYS–2 sınavındaki 30 fizik)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Kimya %6 (LYS–2 sınavındaki 30 kimya)</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Biyoloji %5 (LYS–2 sınavındaki 30 biyoloji)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26+13+13+6+5= %60</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Görüldüğü üzere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etkide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LYS–1</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%39 iken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LYS–2</a:t>
            </a:r>
            <a:endParaRPr lang="tr-TR" sz="1600" b="1" kern="0" dirty="0">
              <a:solidFill>
                <a:srgbClr val="3333CC"/>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%21’de</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kalmaktadır. Bu LYS-1 ve LYS-2 sınavlarının MF</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puanlarına etkisi MF-1, MF-2, MF-3 ve MF-4 puan türlerinde değişiklik göstermektedir.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6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800000"/>
                </a:solidFill>
                <a:effectLst/>
                <a:uLnTx/>
                <a:uFillTx/>
                <a:latin typeface="Times New Roman"/>
                <a:ea typeface="+mn-ea"/>
                <a:cs typeface="Times New Roman"/>
              </a:rPr>
              <a:t>	</a:t>
            </a:r>
            <a:endPar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11" name="Akış Çizelgesi: Çok Sayıda Belge 10"/>
          <p:cNvSpPr/>
          <p:nvPr/>
        </p:nvSpPr>
        <p:spPr>
          <a:xfrm>
            <a:off x="179512" y="116632"/>
            <a:ext cx="8136904" cy="1440160"/>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KADAR-2</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http://www.rehberliksitesi.com/t/i/a/138046346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2" y="2143116"/>
            <a:ext cx="2451745" cy="3960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1 Resim" descr="yeni ram logo.png"/>
          <p:cNvPicPr>
            <a:picLocks noChangeAspect="1"/>
          </p:cNvPicPr>
          <p:nvPr/>
        </p:nvPicPr>
        <p:blipFill>
          <a:blip r:embed="rId4" cstate="print"/>
          <a:srcRect/>
          <a:stretch>
            <a:fillRect/>
          </a:stretch>
        </p:blipFill>
        <p:spPr bwMode="auto">
          <a:xfrm>
            <a:off x="6429388" y="928670"/>
            <a:ext cx="2000264" cy="1071546"/>
          </a:xfrm>
          <a:prstGeom prst="rect">
            <a:avLst/>
          </a:prstGeom>
          <a:noFill/>
          <a:ln w="9525">
            <a:noFill/>
            <a:miter lim="800000"/>
            <a:headEnd/>
            <a:tailEnd/>
          </a:ln>
        </p:spPr>
      </p:pic>
    </p:spTree>
    <p:extLst>
      <p:ext uri="{BB962C8B-B14F-4D97-AF65-F5344CB8AC3E}">
        <p14:creationId xmlns:p14="http://schemas.microsoft.com/office/powerpoint/2010/main" val="1616996354"/>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t>LYS ADAY BİLGİLERİ</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85720" y="3000372"/>
            <a:ext cx="7867650" cy="857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5720" y="3929066"/>
            <a:ext cx="7858180" cy="2584634"/>
          </a:xfrm>
          <a:prstGeom prst="rect">
            <a:avLst/>
          </a:prstGeom>
          <a:noFill/>
          <a:ln w="9525">
            <a:noFill/>
            <a:miter lim="800000"/>
            <a:headEnd/>
            <a:tailEnd/>
          </a:ln>
          <a:effectLst/>
        </p:spPr>
      </p:pic>
    </p:spTree>
    <p:extLst>
      <p:ext uri="{BB962C8B-B14F-4D97-AF65-F5344CB8AC3E}">
        <p14:creationId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MF (SAYISAL)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table"/>
          <p:cNvPicPr>
            <a:picLocks noChangeAspect="1"/>
          </p:cNvPicPr>
          <p:nvPr/>
        </p:nvPicPr>
        <p:blipFill>
          <a:blip r:embed="rId2" cstate="print"/>
          <a:stretch>
            <a:fillRect/>
          </a:stretch>
        </p:blipFill>
        <p:spPr>
          <a:xfrm>
            <a:off x="11661" y="1239834"/>
            <a:ext cx="8100392"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 Box 483"/>
          <p:cNvSpPr txBox="1">
            <a:spLocks noChangeArrowheads="1"/>
          </p:cNvSpPr>
          <p:nvPr/>
        </p:nvSpPr>
        <p:spPr bwMode="auto">
          <a:xfrm>
            <a:off x="118920" y="4214818"/>
            <a:ext cx="8206298" cy="2485787"/>
          </a:xfrm>
          <a:prstGeom prst="flowChartAlternateProcess">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MF–1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Aktüerya</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İstatistik, Matematik, Matematik Öğretmenliği, Matematik Mühendisliği, Astronomi ve Uzay Bilimleri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MF–2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Biyoloji, Fizik, Kimya bölümleri, Biyoloji, Fizik Öğretmenlikleri, Fen Bilgisi Öğretmenliği, Su ürünleri Mühendisliği, Bahçe Bitkileri ve Zootekni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MF–3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Tıp, Diş Hekimliği, Eczacılık, Moleküler Biyoloji ve Genetik, Beslenme ve Diyetetik, Fizyoterapi,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Odyoloji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Ergoterapi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Dil ve Konuşma 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Gerontoloji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Hemşirelik, Ebelik, Veteriner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MF–4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Bilgisayar, Bilgisayar sistemleri, İnşaat, Makine, Çevre, Deniz Ulaştırma, Gıda, Elektrik, Elektronik, Mimarlık, İç Mimarlık, Endüstri, Gemi İnşaatı Mühendislikleri gibi bölümler için kullanılacak.</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4003756338"/>
      </p:ext>
    </p:extLst>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C:\Users\PDRH\Desktop\üni puan\ilk mat 1.PNG"/>
          <p:cNvPicPr>
            <a:picLocks noChangeAspect="1" noChangeArrowheads="1"/>
          </p:cNvPicPr>
          <p:nvPr/>
        </p:nvPicPr>
        <p:blipFill>
          <a:blip r:embed="rId2" cstate="print"/>
          <a:srcRect/>
          <a:stretch>
            <a:fillRect/>
          </a:stretch>
        </p:blipFill>
        <p:spPr bwMode="auto">
          <a:xfrm>
            <a:off x="0" y="0"/>
            <a:ext cx="4572000" cy="4214818"/>
          </a:xfrm>
          <a:prstGeom prst="rect">
            <a:avLst/>
          </a:prstGeom>
          <a:noFill/>
        </p:spPr>
      </p:pic>
      <p:pic>
        <p:nvPicPr>
          <p:cNvPr id="1027" name="Picture 3" descr="C:\Users\PDRH\Desktop\üni puan\ilk mat 2.PNG"/>
          <p:cNvPicPr>
            <a:picLocks noChangeAspect="1" noChangeArrowheads="1"/>
          </p:cNvPicPr>
          <p:nvPr/>
        </p:nvPicPr>
        <p:blipFill>
          <a:blip r:embed="rId3" cstate="print"/>
          <a:srcRect/>
          <a:stretch>
            <a:fillRect/>
          </a:stretch>
        </p:blipFill>
        <p:spPr bwMode="auto">
          <a:xfrm>
            <a:off x="4572000" y="2643182"/>
            <a:ext cx="3929058" cy="4214818"/>
          </a:xfrm>
          <a:prstGeom prst="rect">
            <a:avLst/>
          </a:prstGeom>
          <a:noFill/>
        </p:spPr>
      </p:pic>
      <p:sp>
        <p:nvSpPr>
          <p:cNvPr id="7" name="6 Başlık"/>
          <p:cNvSpPr>
            <a:spLocks noGrp="1"/>
          </p:cNvSpPr>
          <p:nvPr>
            <p:ph type="title"/>
          </p:nvPr>
        </p:nvSpPr>
        <p:spPr>
          <a:xfrm>
            <a:off x="4643438" y="274638"/>
            <a:ext cx="3786214" cy="2154230"/>
          </a:xfrm>
        </p:spPr>
        <p:txBody>
          <a:bodyPr>
            <a:normAutofit/>
          </a:bodyPr>
          <a:lstStyle/>
          <a:p>
            <a:r>
              <a:rPr lang="tr-TR" sz="3200" dirty="0" smtClean="0">
                <a:latin typeface="Arial Black" pitchFamily="34" charset="0"/>
              </a:rPr>
              <a:t>İLKÖĞRETİM MATEMATİK ÖĞRETMENLİĞİ</a:t>
            </a:r>
            <a:endParaRPr lang="tr-TR" sz="3200" dirty="0">
              <a:latin typeface="Arial Black" pitchFamily="34" charset="0"/>
            </a:endParaRPr>
          </a:p>
        </p:txBody>
      </p:sp>
    </p:spTree>
    <p:extLst>
      <p:ext uri="{BB962C8B-B14F-4D97-AF65-F5344CB8AC3E}">
        <p14:creationId xmlns:p14="http://schemas.microsoft.com/office/powerpoint/2010/main" val="899277880"/>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 name="1 Resim" descr="ram logo tasarım - Kopya.png"/>
          <p:cNvPicPr/>
          <p:nvPr/>
        </p:nvPicPr>
        <p:blipFill>
          <a:blip r:embed="rId2" cstate="print"/>
          <a:stretch>
            <a:fillRect/>
          </a:stretch>
        </p:blipFill>
        <p:spPr>
          <a:xfrm>
            <a:off x="7874949" y="6237748"/>
            <a:ext cx="1252281" cy="620252"/>
          </a:xfrm>
          <a:prstGeom prst="rect">
            <a:avLst/>
          </a:prstGeom>
          <a:ln>
            <a:noFill/>
          </a:ln>
          <a:effectLst>
            <a:softEdge rad="112500"/>
          </a:effectLst>
        </p:spPr>
      </p:pic>
      <p:pic>
        <p:nvPicPr>
          <p:cNvPr id="2050" name="Picture 2" descr="C:\Users\PDRH\Desktop\üni puan\beslenme 1.PNG"/>
          <p:cNvPicPr>
            <a:picLocks noChangeAspect="1" noChangeArrowheads="1"/>
          </p:cNvPicPr>
          <p:nvPr/>
        </p:nvPicPr>
        <p:blipFill>
          <a:blip r:embed="rId3" cstate="print"/>
          <a:srcRect/>
          <a:stretch>
            <a:fillRect/>
          </a:stretch>
        </p:blipFill>
        <p:spPr bwMode="auto">
          <a:xfrm>
            <a:off x="0" y="0"/>
            <a:ext cx="4500562" cy="4752161"/>
          </a:xfrm>
          <a:prstGeom prst="rect">
            <a:avLst/>
          </a:prstGeom>
          <a:noFill/>
        </p:spPr>
      </p:pic>
      <p:pic>
        <p:nvPicPr>
          <p:cNvPr id="2051" name="Picture 3" descr="C:\Users\PDRH\Desktop\üni puan\beslenme 2.PNG"/>
          <p:cNvPicPr>
            <a:picLocks noChangeAspect="1" noChangeArrowheads="1"/>
          </p:cNvPicPr>
          <p:nvPr/>
        </p:nvPicPr>
        <p:blipFill>
          <a:blip r:embed="rId4" cstate="print"/>
          <a:srcRect/>
          <a:stretch>
            <a:fillRect/>
          </a:stretch>
        </p:blipFill>
        <p:spPr bwMode="auto">
          <a:xfrm>
            <a:off x="4500562" y="1857364"/>
            <a:ext cx="4643438" cy="5000636"/>
          </a:xfrm>
          <a:prstGeom prst="rect">
            <a:avLst/>
          </a:prstGeom>
          <a:noFill/>
        </p:spPr>
      </p:pic>
      <p:sp>
        <p:nvSpPr>
          <p:cNvPr id="7" name="6 Başlık"/>
          <p:cNvSpPr>
            <a:spLocks noGrp="1"/>
          </p:cNvSpPr>
          <p:nvPr>
            <p:ph type="title"/>
          </p:nvPr>
        </p:nvSpPr>
        <p:spPr>
          <a:xfrm>
            <a:off x="4500562" y="274638"/>
            <a:ext cx="4186238" cy="1143000"/>
          </a:xfrm>
        </p:spPr>
        <p:txBody>
          <a:bodyPr>
            <a:normAutofit fontScale="90000"/>
          </a:bodyPr>
          <a:lstStyle/>
          <a:p>
            <a:r>
              <a:rPr lang="tr-TR" dirty="0" smtClean="0"/>
              <a:t>BESLENME VE DİYETETİK</a:t>
            </a:r>
            <a:endParaRPr lang="tr-TR" dirty="0"/>
          </a:p>
        </p:txBody>
      </p:sp>
    </p:spTree>
    <p:extLst>
      <p:ext uri="{BB962C8B-B14F-4D97-AF65-F5344CB8AC3E}">
        <p14:creationId xmlns:p14="http://schemas.microsoft.com/office/powerpoint/2010/main" val="3665590320"/>
      </p:ext>
    </p:extLst>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C:\Users\PDRH\Desktop\üni puan\diş 1.PNG"/>
          <p:cNvPicPr>
            <a:picLocks noChangeAspect="1" noChangeArrowheads="1"/>
          </p:cNvPicPr>
          <p:nvPr/>
        </p:nvPicPr>
        <p:blipFill>
          <a:blip r:embed="rId2" cstate="print"/>
          <a:srcRect/>
          <a:stretch>
            <a:fillRect/>
          </a:stretch>
        </p:blipFill>
        <p:spPr bwMode="auto">
          <a:xfrm>
            <a:off x="0" y="0"/>
            <a:ext cx="4286247" cy="4776969"/>
          </a:xfrm>
          <a:prstGeom prst="rect">
            <a:avLst/>
          </a:prstGeom>
          <a:noFill/>
        </p:spPr>
      </p:pic>
      <p:pic>
        <p:nvPicPr>
          <p:cNvPr id="3075" name="Picture 3" descr="C:\Users\PDRH\Desktop\üni puan\diş 2.PNG"/>
          <p:cNvPicPr>
            <a:picLocks noChangeAspect="1" noChangeArrowheads="1"/>
          </p:cNvPicPr>
          <p:nvPr/>
        </p:nvPicPr>
        <p:blipFill>
          <a:blip r:embed="rId3" cstate="print"/>
          <a:srcRect/>
          <a:stretch>
            <a:fillRect/>
          </a:stretch>
        </p:blipFill>
        <p:spPr bwMode="auto">
          <a:xfrm>
            <a:off x="4286248" y="2138349"/>
            <a:ext cx="4143671" cy="4719651"/>
          </a:xfrm>
          <a:prstGeom prst="rect">
            <a:avLst/>
          </a:prstGeom>
          <a:noFill/>
        </p:spPr>
      </p:pic>
      <p:sp>
        <p:nvSpPr>
          <p:cNvPr id="7" name="6 Başlık"/>
          <p:cNvSpPr>
            <a:spLocks noGrp="1"/>
          </p:cNvSpPr>
          <p:nvPr>
            <p:ph type="title"/>
          </p:nvPr>
        </p:nvSpPr>
        <p:spPr>
          <a:xfrm>
            <a:off x="4500562" y="274638"/>
            <a:ext cx="3857652" cy="1143000"/>
          </a:xfrm>
        </p:spPr>
        <p:txBody>
          <a:bodyPr/>
          <a:lstStyle/>
          <a:p>
            <a:r>
              <a:rPr lang="tr-TR" dirty="0" smtClean="0"/>
              <a:t>DİŞ HEKİMLİĞİ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214950"/>
            <a:ext cx="2000264" cy="1071546"/>
          </a:xfrm>
          <a:prstGeom prst="rect">
            <a:avLst/>
          </a:prstGeom>
          <a:noFill/>
          <a:ln w="9525">
            <a:noFill/>
            <a:miter lim="800000"/>
            <a:headEnd/>
            <a:tailEnd/>
          </a:ln>
        </p:spPr>
      </p:pic>
    </p:spTree>
    <p:extLst>
      <p:ext uri="{BB962C8B-B14F-4D97-AF65-F5344CB8AC3E}">
        <p14:creationId xmlns:p14="http://schemas.microsoft.com/office/powerpoint/2010/main" val="1899212568"/>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C:\Users\PDRH\Desktop\üni puan\ecza 1.PNG"/>
          <p:cNvPicPr>
            <a:picLocks noChangeAspect="1" noChangeArrowheads="1"/>
          </p:cNvPicPr>
          <p:nvPr/>
        </p:nvPicPr>
        <p:blipFill>
          <a:blip r:embed="rId2" cstate="print"/>
          <a:srcRect/>
          <a:stretch>
            <a:fillRect/>
          </a:stretch>
        </p:blipFill>
        <p:spPr bwMode="auto">
          <a:xfrm>
            <a:off x="1" y="0"/>
            <a:ext cx="4357685" cy="4572008"/>
          </a:xfrm>
          <a:prstGeom prst="rect">
            <a:avLst/>
          </a:prstGeom>
          <a:noFill/>
        </p:spPr>
      </p:pic>
      <p:pic>
        <p:nvPicPr>
          <p:cNvPr id="4099" name="Picture 3" descr="C:\Users\PDRH\Desktop\üni puan\ecza 2.PNG"/>
          <p:cNvPicPr>
            <a:picLocks noChangeAspect="1" noChangeArrowheads="1"/>
          </p:cNvPicPr>
          <p:nvPr/>
        </p:nvPicPr>
        <p:blipFill>
          <a:blip r:embed="rId3" cstate="print"/>
          <a:srcRect/>
          <a:stretch>
            <a:fillRect/>
          </a:stretch>
        </p:blipFill>
        <p:spPr bwMode="auto">
          <a:xfrm>
            <a:off x="4357686" y="2295525"/>
            <a:ext cx="4143404" cy="4562475"/>
          </a:xfrm>
          <a:prstGeom prst="rect">
            <a:avLst/>
          </a:prstGeom>
          <a:noFill/>
        </p:spPr>
      </p:pic>
      <p:sp>
        <p:nvSpPr>
          <p:cNvPr id="8" name="7 Başlık"/>
          <p:cNvSpPr>
            <a:spLocks noGrp="1"/>
          </p:cNvSpPr>
          <p:nvPr>
            <p:ph type="title"/>
          </p:nvPr>
        </p:nvSpPr>
        <p:spPr>
          <a:xfrm>
            <a:off x="4500562" y="274638"/>
            <a:ext cx="3929090" cy="1143000"/>
          </a:xfrm>
        </p:spPr>
        <p:txBody>
          <a:bodyPr/>
          <a:lstStyle/>
          <a:p>
            <a:r>
              <a:rPr lang="tr-TR" dirty="0" smtClean="0"/>
              <a:t>ECZACILIK</a:t>
            </a:r>
            <a:endParaRPr lang="tr-TR" dirty="0"/>
          </a:p>
        </p:txBody>
      </p:sp>
    </p:spTree>
    <p:extLst>
      <p:ext uri="{BB962C8B-B14F-4D97-AF65-F5344CB8AC3E}">
        <p14:creationId xmlns:p14="http://schemas.microsoft.com/office/powerpoint/2010/main" val="669051236"/>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descr="C:\Users\PDRH\Desktop\üni puan\ftr 1.PNG"/>
          <p:cNvPicPr>
            <a:picLocks noChangeAspect="1" noChangeArrowheads="1"/>
          </p:cNvPicPr>
          <p:nvPr/>
        </p:nvPicPr>
        <p:blipFill>
          <a:blip r:embed="rId2" cstate="print"/>
          <a:srcRect/>
          <a:stretch>
            <a:fillRect/>
          </a:stretch>
        </p:blipFill>
        <p:spPr bwMode="auto">
          <a:xfrm>
            <a:off x="1" y="0"/>
            <a:ext cx="4214809" cy="4829175"/>
          </a:xfrm>
          <a:prstGeom prst="rect">
            <a:avLst/>
          </a:prstGeom>
          <a:noFill/>
        </p:spPr>
      </p:pic>
      <p:pic>
        <p:nvPicPr>
          <p:cNvPr id="5123" name="Picture 3" descr="C:\Users\PDRH\Desktop\üni puan\ftr 2.PNG"/>
          <p:cNvPicPr>
            <a:picLocks noChangeAspect="1" noChangeArrowheads="1"/>
          </p:cNvPicPr>
          <p:nvPr/>
        </p:nvPicPr>
        <p:blipFill>
          <a:blip r:embed="rId3" cstate="print"/>
          <a:srcRect/>
          <a:stretch>
            <a:fillRect/>
          </a:stretch>
        </p:blipFill>
        <p:spPr bwMode="auto">
          <a:xfrm>
            <a:off x="4286248" y="2105025"/>
            <a:ext cx="4205279" cy="4752975"/>
          </a:xfrm>
          <a:prstGeom prst="rect">
            <a:avLst/>
          </a:prstGeom>
          <a:noFill/>
        </p:spPr>
      </p:pic>
      <p:sp>
        <p:nvSpPr>
          <p:cNvPr id="7" name="6 Başlık"/>
          <p:cNvSpPr>
            <a:spLocks noGrp="1"/>
          </p:cNvSpPr>
          <p:nvPr>
            <p:ph type="title"/>
          </p:nvPr>
        </p:nvSpPr>
        <p:spPr>
          <a:xfrm>
            <a:off x="4286248" y="274638"/>
            <a:ext cx="4214842" cy="1368412"/>
          </a:xfrm>
        </p:spPr>
        <p:txBody>
          <a:bodyPr>
            <a:normAutofit fontScale="90000"/>
          </a:bodyPr>
          <a:lstStyle/>
          <a:p>
            <a:r>
              <a:rPr lang="tr-TR" dirty="0" smtClean="0"/>
              <a:t>FİZYOTERAPİ VE REHABİLİTASYON</a:t>
            </a:r>
            <a:endParaRPr lang="tr-TR" dirty="0"/>
          </a:p>
        </p:txBody>
      </p:sp>
    </p:spTree>
    <p:extLst>
      <p:ext uri="{BB962C8B-B14F-4D97-AF65-F5344CB8AC3E}">
        <p14:creationId xmlns:p14="http://schemas.microsoft.com/office/powerpoint/2010/main" val="1474623253"/>
      </p:ext>
    </p:extLst>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C:\Users\PDRH\Desktop\üni puan\tıp 1.PNG"/>
          <p:cNvPicPr>
            <a:picLocks noChangeAspect="1" noChangeArrowheads="1"/>
          </p:cNvPicPr>
          <p:nvPr/>
        </p:nvPicPr>
        <p:blipFill>
          <a:blip r:embed="rId2" cstate="print"/>
          <a:srcRect/>
          <a:stretch>
            <a:fillRect/>
          </a:stretch>
        </p:blipFill>
        <p:spPr bwMode="auto">
          <a:xfrm>
            <a:off x="142844" y="0"/>
            <a:ext cx="4143404" cy="4657725"/>
          </a:xfrm>
          <a:prstGeom prst="rect">
            <a:avLst/>
          </a:prstGeom>
          <a:noFill/>
        </p:spPr>
      </p:pic>
      <p:pic>
        <p:nvPicPr>
          <p:cNvPr id="6147" name="Picture 3" descr="C:\Users\PDRH\Desktop\üni puan\tıp 2.PNG"/>
          <p:cNvPicPr>
            <a:picLocks noChangeAspect="1" noChangeArrowheads="1"/>
          </p:cNvPicPr>
          <p:nvPr/>
        </p:nvPicPr>
        <p:blipFill>
          <a:blip r:embed="rId3" cstate="print"/>
          <a:srcRect/>
          <a:stretch>
            <a:fillRect/>
          </a:stretch>
        </p:blipFill>
        <p:spPr bwMode="auto">
          <a:xfrm>
            <a:off x="4286248" y="2000240"/>
            <a:ext cx="4200518" cy="4857760"/>
          </a:xfrm>
          <a:prstGeom prst="rect">
            <a:avLst/>
          </a:prstGeom>
          <a:noFill/>
        </p:spPr>
      </p:pic>
      <p:sp>
        <p:nvSpPr>
          <p:cNvPr id="7" name="6 Başlık"/>
          <p:cNvSpPr>
            <a:spLocks noGrp="1"/>
          </p:cNvSpPr>
          <p:nvPr>
            <p:ph type="title"/>
          </p:nvPr>
        </p:nvSpPr>
        <p:spPr>
          <a:xfrm>
            <a:off x="4786314" y="274638"/>
            <a:ext cx="3071834" cy="1296974"/>
          </a:xfrm>
        </p:spPr>
        <p:txBody>
          <a:bodyPr/>
          <a:lstStyle/>
          <a:p>
            <a:r>
              <a:rPr lang="tr-TR" dirty="0" smtClean="0"/>
              <a:t>TIP</a:t>
            </a:r>
            <a:endParaRPr lang="tr-TR" dirty="0"/>
          </a:p>
        </p:txBody>
      </p:sp>
    </p:spTree>
    <p:extLst>
      <p:ext uri="{BB962C8B-B14F-4D97-AF65-F5344CB8AC3E}">
        <p14:creationId xmlns:p14="http://schemas.microsoft.com/office/powerpoint/2010/main" val="3707140629"/>
      </p:ext>
    </p:extLst>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C:\Users\PDRH\Desktop\üni puan\biom 1.PNG"/>
          <p:cNvPicPr>
            <a:picLocks noChangeAspect="1" noChangeArrowheads="1"/>
          </p:cNvPicPr>
          <p:nvPr/>
        </p:nvPicPr>
        <p:blipFill>
          <a:blip r:embed="rId2" cstate="print"/>
          <a:srcRect/>
          <a:stretch>
            <a:fillRect/>
          </a:stretch>
        </p:blipFill>
        <p:spPr bwMode="auto">
          <a:xfrm>
            <a:off x="0" y="0"/>
            <a:ext cx="4214810" cy="4857760"/>
          </a:xfrm>
          <a:prstGeom prst="rect">
            <a:avLst/>
          </a:prstGeom>
          <a:noFill/>
        </p:spPr>
      </p:pic>
      <p:pic>
        <p:nvPicPr>
          <p:cNvPr id="7171" name="Picture 3" descr="C:\Users\PDRH\Desktop\üni puan\biom 2.PNG"/>
          <p:cNvPicPr>
            <a:picLocks noChangeAspect="1" noChangeArrowheads="1"/>
          </p:cNvPicPr>
          <p:nvPr/>
        </p:nvPicPr>
        <p:blipFill>
          <a:blip r:embed="rId3" cstate="print"/>
          <a:srcRect/>
          <a:stretch>
            <a:fillRect/>
          </a:stretch>
        </p:blipFill>
        <p:spPr bwMode="auto">
          <a:xfrm>
            <a:off x="4214810" y="2285992"/>
            <a:ext cx="4357718" cy="4572008"/>
          </a:xfrm>
          <a:prstGeom prst="rect">
            <a:avLst/>
          </a:prstGeom>
          <a:noFill/>
        </p:spPr>
      </p:pic>
      <p:sp>
        <p:nvSpPr>
          <p:cNvPr id="8" name="7 Başlık"/>
          <p:cNvSpPr>
            <a:spLocks noGrp="1"/>
          </p:cNvSpPr>
          <p:nvPr>
            <p:ph type="title"/>
          </p:nvPr>
        </p:nvSpPr>
        <p:spPr>
          <a:xfrm>
            <a:off x="4286248" y="274638"/>
            <a:ext cx="4143404" cy="1511288"/>
          </a:xfrm>
        </p:spPr>
        <p:txBody>
          <a:bodyPr>
            <a:normAutofit/>
          </a:bodyPr>
          <a:lstStyle/>
          <a:p>
            <a:r>
              <a:rPr lang="tr-TR" dirty="0" smtClean="0"/>
              <a:t>MİYOMEDİKAL MÜHENDİSLİĞİ</a:t>
            </a:r>
            <a:endParaRPr lang="tr-TR" dirty="0"/>
          </a:p>
        </p:txBody>
      </p:sp>
    </p:spTree>
    <p:extLst>
      <p:ext uri="{BB962C8B-B14F-4D97-AF65-F5344CB8AC3E}">
        <p14:creationId xmlns:p14="http://schemas.microsoft.com/office/powerpoint/2010/main" val="2331647968"/>
      </p:ext>
    </p:extLst>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194" name="Picture 2" descr="C:\Users\PDRH\Desktop\üni puan\elek elekto 1.PNG"/>
          <p:cNvPicPr>
            <a:picLocks noChangeAspect="1" noChangeArrowheads="1"/>
          </p:cNvPicPr>
          <p:nvPr/>
        </p:nvPicPr>
        <p:blipFill>
          <a:blip r:embed="rId2" cstate="print"/>
          <a:srcRect/>
          <a:stretch>
            <a:fillRect/>
          </a:stretch>
        </p:blipFill>
        <p:spPr bwMode="auto">
          <a:xfrm>
            <a:off x="0" y="0"/>
            <a:ext cx="4403208" cy="5000636"/>
          </a:xfrm>
          <a:prstGeom prst="rect">
            <a:avLst/>
          </a:prstGeom>
          <a:noFill/>
        </p:spPr>
      </p:pic>
      <p:pic>
        <p:nvPicPr>
          <p:cNvPr id="8195" name="Picture 3" descr="C:\Users\PDRH\Desktop\üni puan\elekr elekto 2.PNG"/>
          <p:cNvPicPr>
            <a:picLocks noChangeAspect="1" noChangeArrowheads="1"/>
          </p:cNvPicPr>
          <p:nvPr/>
        </p:nvPicPr>
        <p:blipFill>
          <a:blip r:embed="rId3" cstate="print"/>
          <a:srcRect/>
          <a:stretch>
            <a:fillRect/>
          </a:stretch>
        </p:blipFill>
        <p:spPr bwMode="auto">
          <a:xfrm>
            <a:off x="4357686" y="1428736"/>
            <a:ext cx="4200536" cy="5429264"/>
          </a:xfrm>
          <a:prstGeom prst="rect">
            <a:avLst/>
          </a:prstGeom>
          <a:noFill/>
        </p:spPr>
      </p:pic>
      <p:sp>
        <p:nvSpPr>
          <p:cNvPr id="9" name="8 Başlık"/>
          <p:cNvSpPr>
            <a:spLocks noGrp="1"/>
          </p:cNvSpPr>
          <p:nvPr>
            <p:ph type="title"/>
          </p:nvPr>
        </p:nvSpPr>
        <p:spPr>
          <a:xfrm>
            <a:off x="4500562" y="0"/>
            <a:ext cx="4186238" cy="1417638"/>
          </a:xfrm>
        </p:spPr>
        <p:txBody>
          <a:bodyPr>
            <a:noAutofit/>
          </a:bodyPr>
          <a:lstStyle/>
          <a:p>
            <a:r>
              <a:rPr lang="tr-TR" sz="3200" dirty="0" smtClean="0"/>
              <a:t>ELEKTRİK-ELEKTRONİK MÜHENDİSLİĞİ</a:t>
            </a:r>
            <a:endParaRPr lang="tr-TR" sz="3200" dirty="0"/>
          </a:p>
        </p:txBody>
      </p:sp>
    </p:spTree>
    <p:extLst>
      <p:ext uri="{BB962C8B-B14F-4D97-AF65-F5344CB8AC3E}">
        <p14:creationId xmlns:p14="http://schemas.microsoft.com/office/powerpoint/2010/main" val="2533683094"/>
      </p:ext>
    </p:extLst>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9218" name="Picture 2" descr="C:\Users\PDRH\Desktop\üni puan\endüstri 1.PNG"/>
          <p:cNvPicPr>
            <a:picLocks noChangeAspect="1" noChangeArrowheads="1"/>
          </p:cNvPicPr>
          <p:nvPr/>
        </p:nvPicPr>
        <p:blipFill>
          <a:blip r:embed="rId2" cstate="print"/>
          <a:srcRect/>
          <a:stretch>
            <a:fillRect/>
          </a:stretch>
        </p:blipFill>
        <p:spPr bwMode="auto">
          <a:xfrm>
            <a:off x="1" y="0"/>
            <a:ext cx="4429124" cy="4572008"/>
          </a:xfrm>
          <a:prstGeom prst="rect">
            <a:avLst/>
          </a:prstGeom>
          <a:noFill/>
        </p:spPr>
      </p:pic>
      <p:pic>
        <p:nvPicPr>
          <p:cNvPr id="9219" name="Picture 3" descr="C:\Users\PDRH\Desktop\üni puan\endüstri 2.PNG"/>
          <p:cNvPicPr>
            <a:picLocks noChangeAspect="1" noChangeArrowheads="1"/>
          </p:cNvPicPr>
          <p:nvPr/>
        </p:nvPicPr>
        <p:blipFill>
          <a:blip r:embed="rId3" cstate="print"/>
          <a:srcRect/>
          <a:stretch>
            <a:fillRect/>
          </a:stretch>
        </p:blipFill>
        <p:spPr bwMode="auto">
          <a:xfrm>
            <a:off x="4429124" y="2000240"/>
            <a:ext cx="4139423" cy="4857760"/>
          </a:xfrm>
          <a:prstGeom prst="rect">
            <a:avLst/>
          </a:prstGeom>
          <a:noFill/>
        </p:spPr>
      </p:pic>
      <p:sp>
        <p:nvSpPr>
          <p:cNvPr id="8" name="7 Başlık"/>
          <p:cNvSpPr>
            <a:spLocks noGrp="1"/>
          </p:cNvSpPr>
          <p:nvPr>
            <p:ph type="title"/>
          </p:nvPr>
        </p:nvSpPr>
        <p:spPr>
          <a:xfrm>
            <a:off x="4572000" y="274638"/>
            <a:ext cx="3786214" cy="1225536"/>
          </a:xfrm>
        </p:spPr>
        <p:txBody>
          <a:bodyPr>
            <a:normAutofit fontScale="90000"/>
          </a:bodyPr>
          <a:lstStyle/>
          <a:p>
            <a:r>
              <a:rPr lang="tr-TR" dirty="0" smtClean="0"/>
              <a:t>ENDÜSTRİ MÜHENDİSLİĞİ</a:t>
            </a:r>
            <a:endParaRPr lang="tr-TR" dirty="0"/>
          </a:p>
        </p:txBody>
      </p:sp>
    </p:spTree>
    <p:extLst>
      <p:ext uri="{BB962C8B-B14F-4D97-AF65-F5344CB8AC3E}">
        <p14:creationId xmlns:p14="http://schemas.microsoft.com/office/powerpoint/2010/main" val="100078343"/>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Cinsiyete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Başlık 1"/>
          <p:cNvSpPr>
            <a:spLocks noGrp="1"/>
          </p:cNvSpPr>
          <p:nvPr>
            <p:ph type="title"/>
          </p:nvPr>
        </p:nvSpPr>
        <p:spPr>
          <a:xfrm>
            <a:off x="683568" y="25265"/>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Oval 12"/>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14282" y="2428868"/>
            <a:ext cx="8153426" cy="20873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14282" y="4714884"/>
            <a:ext cx="8143932" cy="1857388"/>
          </a:xfrm>
          <a:prstGeom prst="rect">
            <a:avLst/>
          </a:prstGeom>
          <a:noFill/>
          <a:ln w="9525">
            <a:noFill/>
            <a:miter lim="800000"/>
            <a:headEnd/>
            <a:tailEnd/>
          </a:ln>
          <a:effectLst/>
        </p:spPr>
      </p:pic>
    </p:spTree>
    <p:extLst>
      <p:ext uri="{BB962C8B-B14F-4D97-AF65-F5344CB8AC3E}">
        <p14:creationId xmlns:p14="http://schemas.microsoft.com/office/powerpoint/2010/main" val="1705713091"/>
      </p:ext>
    </p:extLst>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179512" y="116632"/>
            <a:ext cx="7772400" cy="1470025"/>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DİĞER ALANLAR (MF-4) </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Alt Başlık 1"/>
          <p:cNvSpPr>
            <a:spLocks noGrp="1"/>
          </p:cNvSpPr>
          <p:nvPr>
            <p:ph type="subTitle" idx="1"/>
          </p:nvPr>
        </p:nvSpPr>
        <p:spPr>
          <a:xfrm>
            <a:off x="179512" y="1628800"/>
            <a:ext cx="7848872" cy="5112568"/>
          </a:xfrm>
          <a:prstGeom prst="flowChartAlternateProcess">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MAKİNE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METALURJİ VE MALZEME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GIDA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İNŞAAT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MİMARLIK</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ŞEHİR VE BÖLGE PLANLAMA</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PEYZAJ MİMARLIĞI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OTOMOTİV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MEKATRONİK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YAZILIM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HARİTA MÜHENDİSLİĞİ</a:t>
            </a:r>
          </a:p>
          <a:p>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1926136474"/>
      </p:ext>
    </p:extLst>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20939"/>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TM (EA)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table"/>
          <p:cNvPicPr>
            <a:picLocks noChangeAspect="1"/>
          </p:cNvPicPr>
          <p:nvPr/>
        </p:nvPicPr>
        <p:blipFill>
          <a:blip r:embed="rId2" cstate="print"/>
          <a:stretch>
            <a:fillRect/>
          </a:stretch>
        </p:blipFill>
        <p:spPr>
          <a:xfrm>
            <a:off x="215516" y="1139301"/>
            <a:ext cx="8064896" cy="357358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 Box 365"/>
          <p:cNvSpPr txBox="1">
            <a:spLocks noChangeArrowheads="1"/>
          </p:cNvSpPr>
          <p:nvPr/>
        </p:nvSpPr>
        <p:spPr bwMode="auto">
          <a:xfrm>
            <a:off x="177367" y="4581128"/>
            <a:ext cx="8211057" cy="2162294"/>
          </a:xfrm>
          <a:prstGeom prst="round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TM–1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İktisat, İşletme, Maliye, ÇEKO, Ekonometri, Bankacılık ve Sigortacılık (Fakülte) Turizm ve Otelcilik (Fakülte), İç Mimarlık ve Çevre Tasarımı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TM–2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Hukuk, Kamu Yönetimi, Uluslararası İlişkiler ve Sınıf Öğretmenliği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TM–3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Psikoloji, Sosyoloji, Felsefe, Rehberlik ve Psikolojik Danışmanlık, Sosyal Hizmet, Antropoloji, Arkeoloji gibi bölümler için kullanılacak.</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2977561269"/>
      </p:ext>
    </p:extLst>
  </p:cSld>
  <p:clrMapOvr>
    <a:masterClrMapping/>
  </p:clrMapOvr>
  <p:transition spd="med">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42" name="Picture 2" descr="C:\Users\PDRH\Desktop\üni puan\iktisat 1.PNG"/>
          <p:cNvPicPr>
            <a:picLocks noChangeAspect="1" noChangeArrowheads="1"/>
          </p:cNvPicPr>
          <p:nvPr/>
        </p:nvPicPr>
        <p:blipFill>
          <a:blip r:embed="rId2" cstate="print"/>
          <a:srcRect/>
          <a:stretch>
            <a:fillRect/>
          </a:stretch>
        </p:blipFill>
        <p:spPr bwMode="auto">
          <a:xfrm>
            <a:off x="1" y="1"/>
            <a:ext cx="4533655" cy="5000635"/>
          </a:xfrm>
          <a:prstGeom prst="rect">
            <a:avLst/>
          </a:prstGeom>
          <a:noFill/>
        </p:spPr>
      </p:pic>
      <p:pic>
        <p:nvPicPr>
          <p:cNvPr id="10243" name="Picture 3" descr="C:\Users\PDRH\Desktop\üni puan\iktisat 2.PNG"/>
          <p:cNvPicPr>
            <a:picLocks noChangeAspect="1" noChangeArrowheads="1"/>
          </p:cNvPicPr>
          <p:nvPr/>
        </p:nvPicPr>
        <p:blipFill>
          <a:blip r:embed="rId3" cstate="print"/>
          <a:srcRect/>
          <a:stretch>
            <a:fillRect/>
          </a:stretch>
        </p:blipFill>
        <p:spPr bwMode="auto">
          <a:xfrm>
            <a:off x="4500562" y="1850963"/>
            <a:ext cx="4115071" cy="5007038"/>
          </a:xfrm>
          <a:prstGeom prst="rect">
            <a:avLst/>
          </a:prstGeom>
          <a:noFill/>
        </p:spPr>
      </p:pic>
      <p:sp>
        <p:nvSpPr>
          <p:cNvPr id="9" name="8 Başlık"/>
          <p:cNvSpPr>
            <a:spLocks noGrp="1"/>
          </p:cNvSpPr>
          <p:nvPr>
            <p:ph type="title"/>
          </p:nvPr>
        </p:nvSpPr>
        <p:spPr>
          <a:xfrm>
            <a:off x="4786314" y="274638"/>
            <a:ext cx="3643338" cy="1296974"/>
          </a:xfrm>
        </p:spPr>
        <p:txBody>
          <a:bodyPr/>
          <a:lstStyle/>
          <a:p>
            <a:r>
              <a:rPr lang="tr-TR" dirty="0" smtClean="0"/>
              <a:t>İKTİSAT</a:t>
            </a:r>
            <a:endParaRPr lang="tr-TR" dirty="0"/>
          </a:p>
        </p:txBody>
      </p:sp>
    </p:spTree>
    <p:extLst>
      <p:ext uri="{BB962C8B-B14F-4D97-AF65-F5344CB8AC3E}">
        <p14:creationId xmlns:p14="http://schemas.microsoft.com/office/powerpoint/2010/main" val="702043752"/>
      </p:ext>
    </p:extLst>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1266" name="Picture 2" descr="C:\Users\PDRH\Desktop\üni puan\işletme 2.PNG"/>
          <p:cNvPicPr>
            <a:picLocks noChangeAspect="1" noChangeArrowheads="1"/>
          </p:cNvPicPr>
          <p:nvPr/>
        </p:nvPicPr>
        <p:blipFill>
          <a:blip r:embed="rId2" cstate="print"/>
          <a:srcRect/>
          <a:stretch>
            <a:fillRect/>
          </a:stretch>
        </p:blipFill>
        <p:spPr bwMode="auto">
          <a:xfrm>
            <a:off x="4429124" y="1800225"/>
            <a:ext cx="4205280" cy="5057775"/>
          </a:xfrm>
          <a:prstGeom prst="rect">
            <a:avLst/>
          </a:prstGeom>
          <a:noFill/>
        </p:spPr>
      </p:pic>
      <p:pic>
        <p:nvPicPr>
          <p:cNvPr id="11267" name="Picture 3" descr="C:\Users\PDRH\Desktop\üni puan\Ekran Alıntısı.PNG"/>
          <p:cNvPicPr>
            <a:picLocks noChangeAspect="1" noChangeArrowheads="1"/>
          </p:cNvPicPr>
          <p:nvPr/>
        </p:nvPicPr>
        <p:blipFill>
          <a:blip r:embed="rId3" cstate="print"/>
          <a:srcRect/>
          <a:stretch>
            <a:fillRect/>
          </a:stretch>
        </p:blipFill>
        <p:spPr bwMode="auto">
          <a:xfrm>
            <a:off x="1" y="0"/>
            <a:ext cx="4429123" cy="4643446"/>
          </a:xfrm>
          <a:prstGeom prst="rect">
            <a:avLst/>
          </a:prstGeom>
          <a:noFill/>
        </p:spPr>
      </p:pic>
      <p:sp>
        <p:nvSpPr>
          <p:cNvPr id="9" name="8 Başlık"/>
          <p:cNvSpPr>
            <a:spLocks noGrp="1"/>
          </p:cNvSpPr>
          <p:nvPr>
            <p:ph type="title"/>
          </p:nvPr>
        </p:nvSpPr>
        <p:spPr>
          <a:xfrm>
            <a:off x="4572000" y="274638"/>
            <a:ext cx="3857652" cy="1296974"/>
          </a:xfrm>
        </p:spPr>
        <p:txBody>
          <a:bodyPr/>
          <a:lstStyle/>
          <a:p>
            <a:r>
              <a:rPr lang="tr-TR" dirty="0" smtClean="0"/>
              <a:t>İŞLETME</a:t>
            </a:r>
            <a:endParaRPr lang="tr-TR" dirty="0"/>
          </a:p>
        </p:txBody>
      </p:sp>
    </p:spTree>
    <p:extLst>
      <p:ext uri="{BB962C8B-B14F-4D97-AF65-F5344CB8AC3E}">
        <p14:creationId xmlns:p14="http://schemas.microsoft.com/office/powerpoint/2010/main" val="3470040106"/>
      </p:ext>
    </p:extLst>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DRH\Desktop\üni puan\hukuk 1.PNG"/>
          <p:cNvPicPr>
            <a:picLocks noChangeAspect="1" noChangeArrowheads="1"/>
          </p:cNvPicPr>
          <p:nvPr/>
        </p:nvPicPr>
        <p:blipFill>
          <a:blip r:embed="rId2" cstate="print"/>
          <a:srcRect/>
          <a:stretch>
            <a:fillRect/>
          </a:stretch>
        </p:blipFill>
        <p:spPr bwMode="auto">
          <a:xfrm>
            <a:off x="0" y="0"/>
            <a:ext cx="4643438" cy="4857760"/>
          </a:xfrm>
          <a:prstGeom prst="rect">
            <a:avLst/>
          </a:prstGeom>
          <a:noFill/>
        </p:spPr>
      </p:pic>
      <p:pic>
        <p:nvPicPr>
          <p:cNvPr id="12291" name="Picture 3" descr="C:\Users\PDRH\Desktop\üni puan\hukuk 2.PNG"/>
          <p:cNvPicPr>
            <a:picLocks noChangeAspect="1" noChangeArrowheads="1"/>
          </p:cNvPicPr>
          <p:nvPr/>
        </p:nvPicPr>
        <p:blipFill>
          <a:blip r:embed="rId3" cstate="print"/>
          <a:srcRect/>
          <a:stretch>
            <a:fillRect/>
          </a:stretch>
        </p:blipFill>
        <p:spPr bwMode="auto">
          <a:xfrm>
            <a:off x="4643438" y="1581150"/>
            <a:ext cx="4071965" cy="5276850"/>
          </a:xfrm>
          <a:prstGeom prst="rect">
            <a:avLst/>
          </a:prstGeom>
          <a:noFill/>
        </p:spPr>
      </p:pic>
      <p:sp>
        <p:nvSpPr>
          <p:cNvPr id="6" name="5 Başlık"/>
          <p:cNvSpPr>
            <a:spLocks noGrp="1"/>
          </p:cNvSpPr>
          <p:nvPr>
            <p:ph type="title"/>
          </p:nvPr>
        </p:nvSpPr>
        <p:spPr>
          <a:xfrm>
            <a:off x="4786314" y="274638"/>
            <a:ext cx="3571900" cy="1143000"/>
          </a:xfrm>
        </p:spPr>
        <p:txBody>
          <a:bodyPr/>
          <a:lstStyle/>
          <a:p>
            <a:r>
              <a:rPr lang="tr-TR" dirty="0" smtClean="0"/>
              <a:t>HUKUK</a:t>
            </a:r>
            <a:endParaRPr lang="tr-TR" dirty="0"/>
          </a:p>
        </p:txBody>
      </p:sp>
    </p:spTree>
    <p:extLst>
      <p:ext uri="{BB962C8B-B14F-4D97-AF65-F5344CB8AC3E}">
        <p14:creationId xmlns:p14="http://schemas.microsoft.com/office/powerpoint/2010/main" val="2491828025"/>
      </p:ext>
    </p:extLst>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3314" name="Picture 2" descr="C:\Users\PDRH\Desktop\üni puan\kamu 1.PNG"/>
          <p:cNvPicPr>
            <a:picLocks noChangeAspect="1" noChangeArrowheads="1"/>
          </p:cNvPicPr>
          <p:nvPr/>
        </p:nvPicPr>
        <p:blipFill>
          <a:blip r:embed="rId2" cstate="print"/>
          <a:srcRect/>
          <a:stretch>
            <a:fillRect/>
          </a:stretch>
        </p:blipFill>
        <p:spPr bwMode="auto">
          <a:xfrm>
            <a:off x="1" y="-142900"/>
            <a:ext cx="4357685" cy="6135687"/>
          </a:xfrm>
          <a:prstGeom prst="rect">
            <a:avLst/>
          </a:prstGeom>
          <a:noFill/>
        </p:spPr>
      </p:pic>
      <p:pic>
        <p:nvPicPr>
          <p:cNvPr id="13315" name="Picture 3" descr="C:\Users\PDRH\Desktop\üni puan\kamu 2.PNG"/>
          <p:cNvPicPr>
            <a:picLocks noChangeAspect="1" noChangeArrowheads="1"/>
          </p:cNvPicPr>
          <p:nvPr/>
        </p:nvPicPr>
        <p:blipFill>
          <a:blip r:embed="rId3" cstate="print"/>
          <a:srcRect/>
          <a:stretch>
            <a:fillRect/>
          </a:stretch>
        </p:blipFill>
        <p:spPr bwMode="auto">
          <a:xfrm>
            <a:off x="4357686" y="1714488"/>
            <a:ext cx="4262431" cy="5143512"/>
          </a:xfrm>
          <a:prstGeom prst="rect">
            <a:avLst/>
          </a:prstGeom>
          <a:noFill/>
        </p:spPr>
      </p:pic>
      <p:sp>
        <p:nvSpPr>
          <p:cNvPr id="8" name="7 Başlık"/>
          <p:cNvSpPr>
            <a:spLocks noGrp="1"/>
          </p:cNvSpPr>
          <p:nvPr>
            <p:ph type="title"/>
          </p:nvPr>
        </p:nvSpPr>
        <p:spPr>
          <a:xfrm>
            <a:off x="4429124" y="142852"/>
            <a:ext cx="4000528" cy="1274786"/>
          </a:xfrm>
        </p:spPr>
        <p:txBody>
          <a:bodyPr>
            <a:normAutofit fontScale="90000"/>
          </a:bodyPr>
          <a:lstStyle/>
          <a:p>
            <a:r>
              <a:rPr lang="tr-TR" dirty="0" smtClean="0"/>
              <a:t>SİYASET BİLİMİ VE KAMU YÖNETİMİ</a:t>
            </a:r>
            <a:endParaRPr lang="tr-TR" dirty="0"/>
          </a:p>
        </p:txBody>
      </p:sp>
    </p:spTree>
    <p:extLst>
      <p:ext uri="{BB962C8B-B14F-4D97-AF65-F5344CB8AC3E}">
        <p14:creationId xmlns:p14="http://schemas.microsoft.com/office/powerpoint/2010/main" val="167545344"/>
      </p:ext>
    </p:extLst>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4338" name="Picture 2" descr="C:\Users\PDRH\Desktop\üni puan\uluslararası 1.PNG"/>
          <p:cNvPicPr>
            <a:picLocks noChangeAspect="1" noChangeArrowheads="1"/>
          </p:cNvPicPr>
          <p:nvPr/>
        </p:nvPicPr>
        <p:blipFill>
          <a:blip r:embed="rId2" cstate="print"/>
          <a:srcRect/>
          <a:stretch>
            <a:fillRect/>
          </a:stretch>
        </p:blipFill>
        <p:spPr bwMode="auto">
          <a:xfrm>
            <a:off x="0" y="1"/>
            <a:ext cx="4214810" cy="5500702"/>
          </a:xfrm>
          <a:prstGeom prst="rect">
            <a:avLst/>
          </a:prstGeom>
          <a:noFill/>
        </p:spPr>
      </p:pic>
      <p:pic>
        <p:nvPicPr>
          <p:cNvPr id="14339" name="Picture 3" descr="C:\Users\PDRH\Desktop\üni puan\uluslararası 2.PNG"/>
          <p:cNvPicPr>
            <a:picLocks noChangeAspect="1" noChangeArrowheads="1"/>
          </p:cNvPicPr>
          <p:nvPr/>
        </p:nvPicPr>
        <p:blipFill>
          <a:blip r:embed="rId3" cstate="print"/>
          <a:srcRect/>
          <a:stretch>
            <a:fillRect/>
          </a:stretch>
        </p:blipFill>
        <p:spPr bwMode="auto">
          <a:xfrm>
            <a:off x="4214810" y="1928802"/>
            <a:ext cx="4395782" cy="4929198"/>
          </a:xfrm>
          <a:prstGeom prst="rect">
            <a:avLst/>
          </a:prstGeom>
          <a:noFill/>
        </p:spPr>
      </p:pic>
      <p:sp>
        <p:nvSpPr>
          <p:cNvPr id="8" name="7 Başlık"/>
          <p:cNvSpPr>
            <a:spLocks noGrp="1"/>
          </p:cNvSpPr>
          <p:nvPr>
            <p:ph type="title"/>
          </p:nvPr>
        </p:nvSpPr>
        <p:spPr>
          <a:xfrm>
            <a:off x="4357686" y="274638"/>
            <a:ext cx="4000528" cy="1296974"/>
          </a:xfrm>
        </p:spPr>
        <p:txBody>
          <a:bodyPr>
            <a:normAutofit fontScale="90000"/>
          </a:bodyPr>
          <a:lstStyle/>
          <a:p>
            <a:r>
              <a:rPr lang="tr-TR" dirty="0" smtClean="0"/>
              <a:t>ULUSLAR ARASI İLİŞKİLER</a:t>
            </a:r>
            <a:endParaRPr lang="tr-TR" dirty="0"/>
          </a:p>
        </p:txBody>
      </p:sp>
    </p:spTree>
    <p:extLst>
      <p:ext uri="{BB962C8B-B14F-4D97-AF65-F5344CB8AC3E}">
        <p14:creationId xmlns:p14="http://schemas.microsoft.com/office/powerpoint/2010/main" val="2339683175"/>
      </p:ext>
    </p:extLst>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5362" name="Picture 2" descr="C:\Users\PDRH\Desktop\üni puan\pdr 1.PNG"/>
          <p:cNvPicPr>
            <a:picLocks noChangeAspect="1" noChangeArrowheads="1"/>
          </p:cNvPicPr>
          <p:nvPr/>
        </p:nvPicPr>
        <p:blipFill>
          <a:blip r:embed="rId2" cstate="print"/>
          <a:srcRect/>
          <a:stretch>
            <a:fillRect/>
          </a:stretch>
        </p:blipFill>
        <p:spPr bwMode="auto">
          <a:xfrm>
            <a:off x="0" y="0"/>
            <a:ext cx="4143372" cy="5667375"/>
          </a:xfrm>
          <a:prstGeom prst="rect">
            <a:avLst/>
          </a:prstGeom>
          <a:noFill/>
        </p:spPr>
      </p:pic>
      <p:pic>
        <p:nvPicPr>
          <p:cNvPr id="15363" name="Picture 3" descr="C:\Users\PDRH\Desktop\üni puan\pdr 2.PNG"/>
          <p:cNvPicPr>
            <a:picLocks noChangeAspect="1" noChangeArrowheads="1"/>
          </p:cNvPicPr>
          <p:nvPr/>
        </p:nvPicPr>
        <p:blipFill>
          <a:blip r:embed="rId3" cstate="print"/>
          <a:srcRect/>
          <a:stretch>
            <a:fillRect/>
          </a:stretch>
        </p:blipFill>
        <p:spPr bwMode="auto">
          <a:xfrm>
            <a:off x="4143372" y="1571612"/>
            <a:ext cx="4516371" cy="5286388"/>
          </a:xfrm>
          <a:prstGeom prst="rect">
            <a:avLst/>
          </a:prstGeom>
          <a:noFill/>
        </p:spPr>
      </p:pic>
      <p:sp>
        <p:nvSpPr>
          <p:cNvPr id="7" name="6 Başlık"/>
          <p:cNvSpPr>
            <a:spLocks noGrp="1"/>
          </p:cNvSpPr>
          <p:nvPr>
            <p:ph type="title"/>
          </p:nvPr>
        </p:nvSpPr>
        <p:spPr>
          <a:xfrm>
            <a:off x="4357686" y="142852"/>
            <a:ext cx="4000528" cy="1428760"/>
          </a:xfrm>
        </p:spPr>
        <p:txBody>
          <a:bodyPr>
            <a:noAutofit/>
          </a:bodyPr>
          <a:lstStyle/>
          <a:p>
            <a:r>
              <a:rPr lang="tr-TR" sz="3200" dirty="0" smtClean="0"/>
              <a:t>REHBERLİK VE PSİKOLOJİK DANIŞMANLIK</a:t>
            </a:r>
            <a:endParaRPr lang="tr-TR" sz="3200" dirty="0"/>
          </a:p>
        </p:txBody>
      </p:sp>
    </p:spTree>
    <p:extLst>
      <p:ext uri="{BB962C8B-B14F-4D97-AF65-F5344CB8AC3E}">
        <p14:creationId xmlns:p14="http://schemas.microsoft.com/office/powerpoint/2010/main" val="4059083053"/>
      </p:ext>
    </p:extLst>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386" name="Picture 2" descr="C:\Users\PDRH\Desktop\üni puan\psikoloji 1.PNG"/>
          <p:cNvPicPr>
            <a:picLocks noChangeAspect="1" noChangeArrowheads="1"/>
          </p:cNvPicPr>
          <p:nvPr/>
        </p:nvPicPr>
        <p:blipFill>
          <a:blip r:embed="rId2" cstate="print"/>
          <a:srcRect/>
          <a:stretch>
            <a:fillRect/>
          </a:stretch>
        </p:blipFill>
        <p:spPr bwMode="auto">
          <a:xfrm>
            <a:off x="1" y="1"/>
            <a:ext cx="4286247" cy="5609824"/>
          </a:xfrm>
          <a:prstGeom prst="rect">
            <a:avLst/>
          </a:prstGeom>
          <a:noFill/>
        </p:spPr>
      </p:pic>
      <p:pic>
        <p:nvPicPr>
          <p:cNvPr id="16387" name="Picture 3" descr="C:\Users\PDRH\Desktop\üni puan\psikoloji 2.PNG"/>
          <p:cNvPicPr>
            <a:picLocks noChangeAspect="1" noChangeArrowheads="1"/>
          </p:cNvPicPr>
          <p:nvPr/>
        </p:nvPicPr>
        <p:blipFill>
          <a:blip r:embed="rId3" cstate="print"/>
          <a:srcRect/>
          <a:stretch>
            <a:fillRect/>
          </a:stretch>
        </p:blipFill>
        <p:spPr bwMode="auto">
          <a:xfrm>
            <a:off x="4286248" y="1785926"/>
            <a:ext cx="4343394" cy="5072074"/>
          </a:xfrm>
          <a:prstGeom prst="rect">
            <a:avLst/>
          </a:prstGeom>
          <a:noFill/>
        </p:spPr>
      </p:pic>
      <p:sp>
        <p:nvSpPr>
          <p:cNvPr id="7" name="6 Başlık"/>
          <p:cNvSpPr>
            <a:spLocks noGrp="1"/>
          </p:cNvSpPr>
          <p:nvPr>
            <p:ph type="title"/>
          </p:nvPr>
        </p:nvSpPr>
        <p:spPr>
          <a:xfrm>
            <a:off x="4357686" y="274638"/>
            <a:ext cx="4000528" cy="1143000"/>
          </a:xfrm>
        </p:spPr>
        <p:txBody>
          <a:bodyPr/>
          <a:lstStyle/>
          <a:p>
            <a:r>
              <a:rPr lang="tr-TR" dirty="0" smtClean="0"/>
              <a:t>PSİKOLOJİ</a:t>
            </a:r>
            <a:endParaRPr lang="tr-TR" dirty="0"/>
          </a:p>
        </p:txBody>
      </p:sp>
    </p:spTree>
    <p:extLst>
      <p:ext uri="{BB962C8B-B14F-4D97-AF65-F5344CB8AC3E}">
        <p14:creationId xmlns:p14="http://schemas.microsoft.com/office/powerpoint/2010/main" val="3212677546"/>
      </p:ext>
    </p:extLst>
  </p:cSld>
  <p:clrMapOvr>
    <a:masterClrMapping/>
  </p:clrMapOvr>
  <p:transition spd="med">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7410" name="Picture 2" descr="C:\Users\PDRH\Desktop\üni puan\sosyal hizmet 1.PNG"/>
          <p:cNvPicPr>
            <a:picLocks noChangeAspect="1" noChangeArrowheads="1"/>
          </p:cNvPicPr>
          <p:nvPr/>
        </p:nvPicPr>
        <p:blipFill>
          <a:blip r:embed="rId2" cstate="print"/>
          <a:srcRect/>
          <a:stretch>
            <a:fillRect/>
          </a:stretch>
        </p:blipFill>
        <p:spPr bwMode="auto">
          <a:xfrm>
            <a:off x="1" y="0"/>
            <a:ext cx="4357685" cy="5214949"/>
          </a:xfrm>
          <a:prstGeom prst="rect">
            <a:avLst/>
          </a:prstGeom>
          <a:noFill/>
        </p:spPr>
      </p:pic>
      <p:pic>
        <p:nvPicPr>
          <p:cNvPr id="17411" name="Picture 3" descr="C:\Users\PDRH\Desktop\üni puan\sosyal hizmet 2.PNG"/>
          <p:cNvPicPr>
            <a:picLocks noChangeAspect="1" noChangeArrowheads="1"/>
          </p:cNvPicPr>
          <p:nvPr/>
        </p:nvPicPr>
        <p:blipFill>
          <a:blip r:embed="rId3" cstate="print"/>
          <a:srcRect/>
          <a:stretch>
            <a:fillRect/>
          </a:stretch>
        </p:blipFill>
        <p:spPr bwMode="auto">
          <a:xfrm>
            <a:off x="4357686" y="1357298"/>
            <a:ext cx="4243381" cy="5500702"/>
          </a:xfrm>
          <a:prstGeom prst="rect">
            <a:avLst/>
          </a:prstGeom>
          <a:noFill/>
        </p:spPr>
      </p:pic>
      <p:sp>
        <p:nvSpPr>
          <p:cNvPr id="8" name="7 Başlık"/>
          <p:cNvSpPr>
            <a:spLocks noGrp="1"/>
          </p:cNvSpPr>
          <p:nvPr>
            <p:ph type="title"/>
          </p:nvPr>
        </p:nvSpPr>
        <p:spPr>
          <a:xfrm>
            <a:off x="4429124" y="142852"/>
            <a:ext cx="4000528" cy="1203348"/>
          </a:xfrm>
        </p:spPr>
        <p:txBody>
          <a:bodyPr/>
          <a:lstStyle/>
          <a:p>
            <a:r>
              <a:rPr lang="tr-TR" dirty="0" smtClean="0"/>
              <a:t>SOSYAL HİZMET</a:t>
            </a:r>
            <a:endParaRPr lang="tr-TR" dirty="0"/>
          </a:p>
        </p:txBody>
      </p:sp>
    </p:spTree>
    <p:extLst>
      <p:ext uri="{BB962C8B-B14F-4D97-AF65-F5344CB8AC3E}">
        <p14:creationId xmlns:p14="http://schemas.microsoft.com/office/powerpoint/2010/main" val="2954190686"/>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83568" y="7094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214282" y="2357430"/>
            <a:ext cx="8072494" cy="3928287"/>
          </a:xfrm>
          <a:prstGeom prst="rect">
            <a:avLst/>
          </a:prstGeom>
          <a:noFill/>
          <a:ln w="9525">
            <a:noFill/>
            <a:miter lim="800000"/>
            <a:headEnd/>
            <a:tailEnd/>
          </a:ln>
          <a:effectLst/>
        </p:spPr>
      </p:pic>
    </p:spTree>
    <p:extLst>
      <p:ext uri="{BB962C8B-B14F-4D97-AF65-F5344CB8AC3E}">
        <p14:creationId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8434" name="Picture 2" descr="C:\Users\PDRH\Desktop\üni puan\okul öncesi 1.PNG"/>
          <p:cNvPicPr>
            <a:picLocks noChangeAspect="1" noChangeArrowheads="1"/>
          </p:cNvPicPr>
          <p:nvPr/>
        </p:nvPicPr>
        <p:blipFill>
          <a:blip r:embed="rId2" cstate="print"/>
          <a:srcRect/>
          <a:stretch>
            <a:fillRect/>
          </a:stretch>
        </p:blipFill>
        <p:spPr bwMode="auto">
          <a:xfrm>
            <a:off x="0" y="0"/>
            <a:ext cx="4357686" cy="5773737"/>
          </a:xfrm>
          <a:prstGeom prst="rect">
            <a:avLst/>
          </a:prstGeom>
          <a:noFill/>
        </p:spPr>
      </p:pic>
      <p:pic>
        <p:nvPicPr>
          <p:cNvPr id="18435" name="Picture 3" descr="C:\Users\PDRH\Desktop\üni puan\okul öncesi 2.PNG"/>
          <p:cNvPicPr>
            <a:picLocks noChangeAspect="1" noChangeArrowheads="1"/>
          </p:cNvPicPr>
          <p:nvPr/>
        </p:nvPicPr>
        <p:blipFill>
          <a:blip r:embed="rId3" cstate="print"/>
          <a:srcRect/>
          <a:stretch>
            <a:fillRect/>
          </a:stretch>
        </p:blipFill>
        <p:spPr bwMode="auto">
          <a:xfrm>
            <a:off x="4357686" y="1714489"/>
            <a:ext cx="4228105" cy="5143512"/>
          </a:xfrm>
          <a:prstGeom prst="rect">
            <a:avLst/>
          </a:prstGeom>
          <a:noFill/>
        </p:spPr>
      </p:pic>
      <p:sp>
        <p:nvSpPr>
          <p:cNvPr id="7" name="6 Başlık"/>
          <p:cNvSpPr>
            <a:spLocks noGrp="1"/>
          </p:cNvSpPr>
          <p:nvPr>
            <p:ph type="title"/>
          </p:nvPr>
        </p:nvSpPr>
        <p:spPr>
          <a:xfrm>
            <a:off x="4357686" y="274638"/>
            <a:ext cx="4071966" cy="1143000"/>
          </a:xfrm>
        </p:spPr>
        <p:txBody>
          <a:bodyPr>
            <a:normAutofit fontScale="90000"/>
          </a:bodyPr>
          <a:lstStyle/>
          <a:p>
            <a:r>
              <a:rPr lang="tr-TR" dirty="0" smtClean="0"/>
              <a:t>OKUL ÖNCESİ ÖĞRETMENLİĞİ</a:t>
            </a:r>
            <a:endParaRPr lang="tr-TR" dirty="0"/>
          </a:p>
        </p:txBody>
      </p:sp>
    </p:spTree>
    <p:extLst>
      <p:ext uri="{BB962C8B-B14F-4D97-AF65-F5344CB8AC3E}">
        <p14:creationId xmlns:p14="http://schemas.microsoft.com/office/powerpoint/2010/main" val="1551222460"/>
      </p:ext>
    </p:extLst>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TS (SÖZEL)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table"/>
          <p:cNvPicPr>
            <a:picLocks noChangeAspect="1"/>
          </p:cNvPicPr>
          <p:nvPr/>
        </p:nvPicPr>
        <p:blipFill>
          <a:blip r:embed="rId2" cstate="print"/>
          <a:stretch>
            <a:fillRect/>
          </a:stretch>
        </p:blipFill>
        <p:spPr>
          <a:xfrm>
            <a:off x="323528" y="1412776"/>
            <a:ext cx="8064896" cy="34798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 Box 577"/>
          <p:cNvSpPr txBox="1">
            <a:spLocks noChangeArrowheads="1"/>
          </p:cNvSpPr>
          <p:nvPr/>
        </p:nvSpPr>
        <p:spPr bwMode="auto">
          <a:xfrm>
            <a:off x="102081" y="5013176"/>
            <a:ext cx="8351838" cy="1616075"/>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TS–1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Coğrafya </a:t>
            </a:r>
            <a:r>
              <a:rPr kumimoji="0" lang="tr-TR" sz="1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Öğr</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Sosyal Bilgiler Öğretmenliği, Radyo ve Televizyon, Halkla İlişkiler, Gazetecilik, Gastronomi ve Mutfak gibi bölümler için kullanılacak.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TS–2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Türkçe öğretmenliği, Türk Dili ve Edebiyatı, Tarih, Sanat Tarihi, Sümeroloji, Hititoloji, Rekreasyon Yönetimi gibi bölümler için kullanılacak.</a:t>
            </a:r>
            <a: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r>
            <a:b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endPar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2147061619"/>
      </p:ext>
    </p:extLst>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9458" name="Picture 2" descr="C:\Users\PDRH\Desktop\üni puan\halkla iliş 1.PNG"/>
          <p:cNvPicPr>
            <a:picLocks noChangeAspect="1" noChangeArrowheads="1"/>
          </p:cNvPicPr>
          <p:nvPr/>
        </p:nvPicPr>
        <p:blipFill>
          <a:blip r:embed="rId2" cstate="print"/>
          <a:srcRect/>
          <a:stretch>
            <a:fillRect/>
          </a:stretch>
        </p:blipFill>
        <p:spPr bwMode="auto">
          <a:xfrm>
            <a:off x="0" y="0"/>
            <a:ext cx="5472865" cy="5715016"/>
          </a:xfrm>
          <a:prstGeom prst="rect">
            <a:avLst/>
          </a:prstGeom>
          <a:noFill/>
        </p:spPr>
      </p:pic>
      <p:sp>
        <p:nvSpPr>
          <p:cNvPr id="6" name="5 Başlık"/>
          <p:cNvSpPr>
            <a:spLocks noGrp="1"/>
          </p:cNvSpPr>
          <p:nvPr>
            <p:ph type="title"/>
          </p:nvPr>
        </p:nvSpPr>
        <p:spPr>
          <a:xfrm>
            <a:off x="5429256" y="274638"/>
            <a:ext cx="3257544" cy="2725734"/>
          </a:xfrm>
        </p:spPr>
        <p:txBody>
          <a:bodyPr>
            <a:normAutofit/>
          </a:bodyPr>
          <a:lstStyle/>
          <a:p>
            <a:r>
              <a:rPr lang="tr-TR" dirty="0" smtClean="0"/>
              <a:t>HALKLA İLİŞKİLER</a:t>
            </a:r>
            <a:endParaRPr lang="tr-TR" dirty="0"/>
          </a:p>
        </p:txBody>
      </p:sp>
    </p:spTree>
    <p:extLst>
      <p:ext uri="{BB962C8B-B14F-4D97-AF65-F5344CB8AC3E}">
        <p14:creationId xmlns:p14="http://schemas.microsoft.com/office/powerpoint/2010/main" val="4092598585"/>
      </p:ext>
    </p:extLst>
  </p:cSld>
  <p:clrMapOvr>
    <a:masterClrMapping/>
  </p:clrMapOvr>
  <p:transition spd="med">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482" name="Picture 2" descr="C:\Users\PDRH\Desktop\üni puan\SOS BİL 1.PNG"/>
          <p:cNvPicPr>
            <a:picLocks noChangeAspect="1" noChangeArrowheads="1"/>
          </p:cNvPicPr>
          <p:nvPr/>
        </p:nvPicPr>
        <p:blipFill>
          <a:blip r:embed="rId2" cstate="print"/>
          <a:srcRect/>
          <a:stretch>
            <a:fillRect/>
          </a:stretch>
        </p:blipFill>
        <p:spPr bwMode="auto">
          <a:xfrm>
            <a:off x="0" y="1"/>
            <a:ext cx="4357686" cy="5500702"/>
          </a:xfrm>
          <a:prstGeom prst="rect">
            <a:avLst/>
          </a:prstGeom>
          <a:noFill/>
        </p:spPr>
      </p:pic>
      <p:pic>
        <p:nvPicPr>
          <p:cNvPr id="20483" name="Picture 3" descr="C:\Users\PDRH\Desktop\üni puan\SOS BİL 2.PNG"/>
          <p:cNvPicPr>
            <a:picLocks noChangeAspect="1" noChangeArrowheads="1"/>
          </p:cNvPicPr>
          <p:nvPr/>
        </p:nvPicPr>
        <p:blipFill>
          <a:blip r:embed="rId3" cstate="print"/>
          <a:srcRect/>
          <a:stretch>
            <a:fillRect/>
          </a:stretch>
        </p:blipFill>
        <p:spPr bwMode="auto">
          <a:xfrm>
            <a:off x="4357685" y="1714488"/>
            <a:ext cx="4281481" cy="5143512"/>
          </a:xfrm>
          <a:prstGeom prst="rect">
            <a:avLst/>
          </a:prstGeom>
          <a:noFill/>
        </p:spPr>
      </p:pic>
      <p:sp>
        <p:nvSpPr>
          <p:cNvPr id="7" name="6 Başlık"/>
          <p:cNvSpPr>
            <a:spLocks noGrp="1"/>
          </p:cNvSpPr>
          <p:nvPr>
            <p:ph type="title"/>
          </p:nvPr>
        </p:nvSpPr>
        <p:spPr>
          <a:xfrm>
            <a:off x="4500562" y="142852"/>
            <a:ext cx="3929090" cy="1274786"/>
          </a:xfrm>
        </p:spPr>
        <p:txBody>
          <a:bodyPr>
            <a:normAutofit fontScale="90000"/>
          </a:bodyPr>
          <a:lstStyle/>
          <a:p>
            <a:r>
              <a:rPr lang="tr-TR" dirty="0" smtClean="0"/>
              <a:t>SOSYAL BİLGİLER ÖĞRETMENLİĞİ</a:t>
            </a:r>
            <a:endParaRPr lang="tr-TR" dirty="0"/>
          </a:p>
        </p:txBody>
      </p:sp>
    </p:spTree>
    <p:extLst>
      <p:ext uri="{BB962C8B-B14F-4D97-AF65-F5344CB8AC3E}">
        <p14:creationId xmlns:p14="http://schemas.microsoft.com/office/powerpoint/2010/main" val="3555803075"/>
      </p:ext>
    </p:extLst>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1506" name="Picture 2" descr="C:\Users\PDRH\Desktop\üni puan\RADYO TV 1.PNG"/>
          <p:cNvPicPr>
            <a:picLocks noChangeAspect="1" noChangeArrowheads="1"/>
          </p:cNvPicPr>
          <p:nvPr/>
        </p:nvPicPr>
        <p:blipFill>
          <a:blip r:embed="rId2" cstate="print"/>
          <a:srcRect/>
          <a:stretch>
            <a:fillRect/>
          </a:stretch>
        </p:blipFill>
        <p:spPr bwMode="auto">
          <a:xfrm>
            <a:off x="1" y="0"/>
            <a:ext cx="4429124" cy="4942469"/>
          </a:xfrm>
          <a:prstGeom prst="rect">
            <a:avLst/>
          </a:prstGeom>
          <a:noFill/>
        </p:spPr>
      </p:pic>
      <p:pic>
        <p:nvPicPr>
          <p:cNvPr id="21507" name="Picture 3" descr="C:\Users\PDRH\Desktop\üni puan\radyo tv 2.PNG"/>
          <p:cNvPicPr>
            <a:picLocks noChangeAspect="1" noChangeArrowheads="1"/>
          </p:cNvPicPr>
          <p:nvPr/>
        </p:nvPicPr>
        <p:blipFill>
          <a:blip r:embed="rId3" cstate="print"/>
          <a:srcRect/>
          <a:stretch>
            <a:fillRect/>
          </a:stretch>
        </p:blipFill>
        <p:spPr bwMode="auto">
          <a:xfrm>
            <a:off x="4357686" y="1857364"/>
            <a:ext cx="4281481" cy="5000636"/>
          </a:xfrm>
          <a:prstGeom prst="rect">
            <a:avLst/>
          </a:prstGeom>
          <a:noFill/>
        </p:spPr>
      </p:pic>
      <p:sp>
        <p:nvSpPr>
          <p:cNvPr id="8" name="7 Başlık"/>
          <p:cNvSpPr>
            <a:spLocks noGrp="1"/>
          </p:cNvSpPr>
          <p:nvPr>
            <p:ph type="title"/>
          </p:nvPr>
        </p:nvSpPr>
        <p:spPr>
          <a:xfrm>
            <a:off x="4500562" y="0"/>
            <a:ext cx="3929090" cy="1714488"/>
          </a:xfrm>
        </p:spPr>
        <p:txBody>
          <a:bodyPr>
            <a:normAutofit fontScale="90000"/>
          </a:bodyPr>
          <a:lstStyle/>
          <a:p>
            <a:r>
              <a:rPr lang="tr-TR" dirty="0" smtClean="0"/>
              <a:t>RADYO TELEVİZYON VE SİNEMA</a:t>
            </a:r>
            <a:endParaRPr lang="tr-TR" dirty="0"/>
          </a:p>
        </p:txBody>
      </p:sp>
    </p:spTree>
    <p:extLst>
      <p:ext uri="{BB962C8B-B14F-4D97-AF65-F5344CB8AC3E}">
        <p14:creationId xmlns:p14="http://schemas.microsoft.com/office/powerpoint/2010/main" val="1425066334"/>
      </p:ext>
    </p:extLst>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2530" name="Picture 2" descr="C:\Users\PDRH\Desktop\üni puan\türkçe 1.PNG"/>
          <p:cNvPicPr>
            <a:picLocks noChangeAspect="1" noChangeArrowheads="1"/>
          </p:cNvPicPr>
          <p:nvPr/>
        </p:nvPicPr>
        <p:blipFill>
          <a:blip r:embed="rId2" cstate="print"/>
          <a:srcRect/>
          <a:stretch>
            <a:fillRect/>
          </a:stretch>
        </p:blipFill>
        <p:spPr bwMode="auto">
          <a:xfrm>
            <a:off x="0" y="0"/>
            <a:ext cx="4572000" cy="5143512"/>
          </a:xfrm>
          <a:prstGeom prst="rect">
            <a:avLst/>
          </a:prstGeom>
          <a:noFill/>
        </p:spPr>
      </p:pic>
      <p:pic>
        <p:nvPicPr>
          <p:cNvPr id="22531" name="Picture 3" descr="C:\Users\PDRH\Desktop\üni puan\türkçe 2.PNG"/>
          <p:cNvPicPr>
            <a:picLocks noChangeAspect="1" noChangeArrowheads="1"/>
          </p:cNvPicPr>
          <p:nvPr/>
        </p:nvPicPr>
        <p:blipFill>
          <a:blip r:embed="rId3" cstate="print"/>
          <a:srcRect/>
          <a:stretch>
            <a:fillRect/>
          </a:stretch>
        </p:blipFill>
        <p:spPr bwMode="auto">
          <a:xfrm>
            <a:off x="4572000" y="1214422"/>
            <a:ext cx="4071930" cy="5643578"/>
          </a:xfrm>
          <a:prstGeom prst="rect">
            <a:avLst/>
          </a:prstGeom>
          <a:noFill/>
        </p:spPr>
      </p:pic>
      <p:sp>
        <p:nvSpPr>
          <p:cNvPr id="8" name="7 Başlık"/>
          <p:cNvSpPr>
            <a:spLocks noGrp="1"/>
          </p:cNvSpPr>
          <p:nvPr>
            <p:ph type="title"/>
          </p:nvPr>
        </p:nvSpPr>
        <p:spPr>
          <a:xfrm>
            <a:off x="4572000" y="0"/>
            <a:ext cx="4114800" cy="1214422"/>
          </a:xfrm>
        </p:spPr>
        <p:txBody>
          <a:bodyPr>
            <a:normAutofit fontScale="90000"/>
          </a:bodyPr>
          <a:lstStyle/>
          <a:p>
            <a:r>
              <a:rPr lang="tr-TR" dirty="0" smtClean="0"/>
              <a:t>TÜRKÇE ÖĞRETMENLİĞİ</a:t>
            </a:r>
            <a:endParaRPr lang="tr-TR" dirty="0"/>
          </a:p>
        </p:txBody>
      </p:sp>
    </p:spTree>
    <p:extLst>
      <p:ext uri="{BB962C8B-B14F-4D97-AF65-F5344CB8AC3E}">
        <p14:creationId xmlns:p14="http://schemas.microsoft.com/office/powerpoint/2010/main" val="3511315715"/>
      </p:ext>
    </p:extLst>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3554" name="Picture 2" descr="C:\Users\PDRH\Desktop\üni puan\tde 1.PNG"/>
          <p:cNvPicPr>
            <a:picLocks noChangeAspect="1" noChangeArrowheads="1"/>
          </p:cNvPicPr>
          <p:nvPr/>
        </p:nvPicPr>
        <p:blipFill>
          <a:blip r:embed="rId2" cstate="print"/>
          <a:srcRect/>
          <a:stretch>
            <a:fillRect/>
          </a:stretch>
        </p:blipFill>
        <p:spPr bwMode="auto">
          <a:xfrm>
            <a:off x="1" y="1"/>
            <a:ext cx="4429123" cy="5786454"/>
          </a:xfrm>
          <a:prstGeom prst="rect">
            <a:avLst/>
          </a:prstGeom>
          <a:noFill/>
        </p:spPr>
      </p:pic>
      <p:pic>
        <p:nvPicPr>
          <p:cNvPr id="23555" name="Picture 3" descr="C:\Users\PDRH\Desktop\üni puan\tde 2.PNG"/>
          <p:cNvPicPr>
            <a:picLocks noChangeAspect="1" noChangeArrowheads="1"/>
          </p:cNvPicPr>
          <p:nvPr/>
        </p:nvPicPr>
        <p:blipFill>
          <a:blip r:embed="rId3" cstate="print"/>
          <a:srcRect/>
          <a:stretch>
            <a:fillRect/>
          </a:stretch>
        </p:blipFill>
        <p:spPr bwMode="auto">
          <a:xfrm>
            <a:off x="4429124" y="2066925"/>
            <a:ext cx="4195755" cy="4791075"/>
          </a:xfrm>
          <a:prstGeom prst="rect">
            <a:avLst/>
          </a:prstGeom>
          <a:noFill/>
        </p:spPr>
      </p:pic>
      <p:sp>
        <p:nvSpPr>
          <p:cNvPr id="8" name="7 Başlık"/>
          <p:cNvSpPr>
            <a:spLocks noGrp="1"/>
          </p:cNvSpPr>
          <p:nvPr>
            <p:ph type="title"/>
          </p:nvPr>
        </p:nvSpPr>
        <p:spPr>
          <a:xfrm>
            <a:off x="4429124" y="274638"/>
            <a:ext cx="4000528" cy="1296974"/>
          </a:xfrm>
        </p:spPr>
        <p:txBody>
          <a:bodyPr>
            <a:normAutofit fontScale="90000"/>
          </a:bodyPr>
          <a:lstStyle/>
          <a:p>
            <a:r>
              <a:rPr lang="tr-TR" dirty="0" smtClean="0"/>
              <a:t>TÜRK DİLİ EDEBİYATI</a:t>
            </a:r>
            <a:endParaRPr lang="tr-TR" dirty="0"/>
          </a:p>
        </p:txBody>
      </p:sp>
    </p:spTree>
    <p:extLst>
      <p:ext uri="{BB962C8B-B14F-4D97-AF65-F5344CB8AC3E}">
        <p14:creationId xmlns:p14="http://schemas.microsoft.com/office/powerpoint/2010/main" val="4048403956"/>
      </p:ext>
    </p:extLst>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YABANCI DİL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table"/>
          <p:cNvPicPr>
            <a:picLocks noChangeAspect="1"/>
          </p:cNvPicPr>
          <p:nvPr/>
        </p:nvPicPr>
        <p:blipFill>
          <a:blip r:embed="rId2" cstate="print"/>
          <a:stretch>
            <a:fillRect/>
          </a:stretch>
        </p:blipFill>
        <p:spPr>
          <a:xfrm>
            <a:off x="179512" y="1484784"/>
            <a:ext cx="8001001" cy="2574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Box 184"/>
          <p:cNvSpPr txBox="1">
            <a:spLocks noChangeArrowheads="1"/>
          </p:cNvSpPr>
          <p:nvPr/>
        </p:nvSpPr>
        <p:spPr bwMode="auto">
          <a:xfrm>
            <a:off x="82732" y="4196714"/>
            <a:ext cx="8424862" cy="2646363"/>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DİL–1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İngilizce, Almanca ve Fransızca Öğretmenlikleri, Amerikan Kültürü ve Edebiyatı, İngiliz Dili ve Edebiyatı, Alman Dili ve Edebiyatı, Fransız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(Alm.,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İng</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 Dil Bilimi, Karşılaştırmalı Edebiyat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Mütercim-Tercümanlık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Turizm Rehberliği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DİL–2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Arnavutça, Boşnakça, Bulgar Dili ve Edebiyatı, Çağdaş Yunan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(Batı bilimleri), Dilbilim (Batı dilleri), Eski Yunan Dili ve Edebiyatı, İspanyol Dili ve Edebiyatı, İtalyan Dili ve Edebiyatı, Karşılaştırmalı Edebiyat (Batı Dilleri), Latin Dili ve Edebiyatı, Leh Dili ve Edebiyatı, Mütercim-Tercümanlık (Batı Dilleri), Turizm Rehberliği (Batı Dilleri), Yunan Dili ve Edebiyatı, Yunanca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DİL–3 puan türü:</a:t>
            </a:r>
            <a:r>
              <a:rPr kumimoji="0" lang="tr-TR" sz="13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Arap dili ve edebiyatı, Arapça öğretmenliği,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(Doğu Dilleri), Çin Dili ve Edebiyatı, Fars Dili ve Edebiyatı, Dilbilim (Doğu Dilleri), Gürcü Dili ve Edebiyatı, Hindoloji,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Hungaroloji</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Japon Dili ve Edebiyatı, Japonca Öğretmenliği, Karşılaştırmalı Edebiyat (Doğu Dilleri), Kore Dili ve Edebiyatı, Mütercim-Tercümanlık (Doğu Dilleri), Rus Dili ve Edebiyatı, Sinoloji, Turizm Rehberliği (Doğu Dilleri, Urdu Dili ve Edebiyatı</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3779159050"/>
      </p:ext>
    </p:extLst>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4578" name="Picture 2" descr="C:\Users\PDRH\Desktop\üni puan\ing öğrt 1.PNG"/>
          <p:cNvPicPr>
            <a:picLocks noChangeAspect="1" noChangeArrowheads="1"/>
          </p:cNvPicPr>
          <p:nvPr/>
        </p:nvPicPr>
        <p:blipFill>
          <a:blip r:embed="rId2" cstate="print"/>
          <a:srcRect/>
          <a:stretch>
            <a:fillRect/>
          </a:stretch>
        </p:blipFill>
        <p:spPr bwMode="auto">
          <a:xfrm>
            <a:off x="1" y="0"/>
            <a:ext cx="4214810" cy="5181600"/>
          </a:xfrm>
          <a:prstGeom prst="rect">
            <a:avLst/>
          </a:prstGeom>
          <a:noFill/>
        </p:spPr>
      </p:pic>
      <p:pic>
        <p:nvPicPr>
          <p:cNvPr id="24579" name="Picture 3" descr="C:\Users\PDRH\Desktop\üni puan\ing öğrt2.PNG"/>
          <p:cNvPicPr>
            <a:picLocks noChangeAspect="1" noChangeArrowheads="1"/>
          </p:cNvPicPr>
          <p:nvPr/>
        </p:nvPicPr>
        <p:blipFill>
          <a:blip r:embed="rId3" cstate="print"/>
          <a:srcRect/>
          <a:stretch>
            <a:fillRect/>
          </a:stretch>
        </p:blipFill>
        <p:spPr bwMode="auto">
          <a:xfrm>
            <a:off x="4214810" y="1571613"/>
            <a:ext cx="4386257" cy="5286388"/>
          </a:xfrm>
          <a:prstGeom prst="rect">
            <a:avLst/>
          </a:prstGeom>
          <a:noFill/>
        </p:spPr>
      </p:pic>
      <p:sp>
        <p:nvSpPr>
          <p:cNvPr id="8" name="7 Başlık"/>
          <p:cNvSpPr>
            <a:spLocks noGrp="1"/>
          </p:cNvSpPr>
          <p:nvPr>
            <p:ph type="title"/>
          </p:nvPr>
        </p:nvSpPr>
        <p:spPr>
          <a:xfrm>
            <a:off x="4286248" y="142852"/>
            <a:ext cx="4143404" cy="1274786"/>
          </a:xfrm>
        </p:spPr>
        <p:txBody>
          <a:bodyPr>
            <a:normAutofit fontScale="90000"/>
          </a:bodyPr>
          <a:lstStyle/>
          <a:p>
            <a:r>
              <a:rPr lang="tr-TR" dirty="0" smtClean="0"/>
              <a:t>İNGİLİZCE ÖĞRETMENLİĞİ</a:t>
            </a:r>
            <a:endParaRPr lang="tr-TR" dirty="0"/>
          </a:p>
        </p:txBody>
      </p:sp>
    </p:spTree>
    <p:extLst>
      <p:ext uri="{BB962C8B-B14F-4D97-AF65-F5344CB8AC3E}">
        <p14:creationId xmlns:p14="http://schemas.microsoft.com/office/powerpoint/2010/main" val="4112713128"/>
      </p:ext>
    </p:extLst>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5602" name="Picture 2" descr="C:\Users\PDRH\Desktop\üni puan\mütercim 1.PNG"/>
          <p:cNvPicPr>
            <a:picLocks noChangeAspect="1" noChangeArrowheads="1"/>
          </p:cNvPicPr>
          <p:nvPr/>
        </p:nvPicPr>
        <p:blipFill>
          <a:blip r:embed="rId2" cstate="print"/>
          <a:srcRect/>
          <a:stretch>
            <a:fillRect/>
          </a:stretch>
        </p:blipFill>
        <p:spPr bwMode="auto">
          <a:xfrm>
            <a:off x="1" y="1"/>
            <a:ext cx="4500562" cy="5214950"/>
          </a:xfrm>
          <a:prstGeom prst="rect">
            <a:avLst/>
          </a:prstGeom>
          <a:noFill/>
        </p:spPr>
      </p:pic>
      <p:pic>
        <p:nvPicPr>
          <p:cNvPr id="25603" name="Picture 3" descr="C:\Users\PDRH\Desktop\üni puan\mütercim 2.PNG"/>
          <p:cNvPicPr>
            <a:picLocks noChangeAspect="1" noChangeArrowheads="1"/>
          </p:cNvPicPr>
          <p:nvPr/>
        </p:nvPicPr>
        <p:blipFill>
          <a:blip r:embed="rId3" cstate="print"/>
          <a:srcRect/>
          <a:stretch>
            <a:fillRect/>
          </a:stretch>
        </p:blipFill>
        <p:spPr bwMode="auto">
          <a:xfrm>
            <a:off x="4500562" y="1714488"/>
            <a:ext cx="4100505" cy="5143512"/>
          </a:xfrm>
          <a:prstGeom prst="rect">
            <a:avLst/>
          </a:prstGeom>
          <a:noFill/>
        </p:spPr>
      </p:pic>
      <p:sp>
        <p:nvSpPr>
          <p:cNvPr id="9" name="8 Başlık"/>
          <p:cNvSpPr>
            <a:spLocks noGrp="1"/>
          </p:cNvSpPr>
          <p:nvPr>
            <p:ph type="title"/>
          </p:nvPr>
        </p:nvSpPr>
        <p:spPr>
          <a:xfrm>
            <a:off x="4500562" y="274638"/>
            <a:ext cx="4000528" cy="1296974"/>
          </a:xfrm>
        </p:spPr>
        <p:txBody>
          <a:bodyPr>
            <a:normAutofit fontScale="90000"/>
          </a:bodyPr>
          <a:lstStyle/>
          <a:p>
            <a:r>
              <a:rPr lang="tr-TR" dirty="0" smtClean="0"/>
              <a:t>MÜTERCİM TERCÜMANLIK</a:t>
            </a:r>
            <a:endParaRPr lang="tr-TR" dirty="0"/>
          </a:p>
        </p:txBody>
      </p:sp>
    </p:spTree>
    <p:extLst>
      <p:ext uri="{BB962C8B-B14F-4D97-AF65-F5344CB8AC3E}">
        <p14:creationId xmlns:p14="http://schemas.microsoft.com/office/powerpoint/2010/main" val="3066680210"/>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14282" y="171448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42910" y="28572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85720" y="285728"/>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214282" y="2928934"/>
            <a:ext cx="8072494" cy="3571900"/>
          </a:xfrm>
          <a:prstGeom prst="rect">
            <a:avLst/>
          </a:prstGeom>
          <a:noFill/>
          <a:ln w="9525">
            <a:noFill/>
            <a:miter lim="800000"/>
            <a:headEnd/>
            <a:tailEnd/>
          </a:ln>
          <a:effectLst/>
        </p:spPr>
      </p:pic>
    </p:spTree>
    <p:extLst>
      <p:ext uri="{BB962C8B-B14F-4D97-AF65-F5344CB8AC3E}">
        <p14:creationId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18248" y="116632"/>
            <a:ext cx="8319433" cy="1152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tr-TR" sz="400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rebuchet MS"/>
                <a:ea typeface="+mj-ea"/>
                <a:cs typeface="+mj-cs"/>
              </a:rPr>
              <a:t>NELER YAPILABİLİR</a:t>
            </a:r>
            <a:endParaRPr lang="tr-TR" sz="4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4" name="Rectangle 3"/>
          <p:cNvSpPr>
            <a:spLocks noGrp="1" noChangeArrowheads="1"/>
          </p:cNvSpPr>
          <p:nvPr/>
        </p:nvSpPr>
        <p:spPr bwMode="auto">
          <a:xfrm rot="21156386">
            <a:off x="482294" y="1933061"/>
            <a:ext cx="7663626" cy="4448052"/>
          </a:xfrm>
          <a:prstGeom prst="flowChartDocumen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Değişik kaynaklardan çok soru çözülerek test tekniği geliştirilmeli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Eğer lise-4 grubu öğrencisiyseniz Okul dersleri ile YGS-LYS derslerini ayırt ederek ona göre çalışma planı yapılmalı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Meslek yönelimi önceden tespit edilmeli ve o puan türüne göre derslere ağırlık verilmeli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Okuma hızı artırılmalı, bu amaçla ara sıra kitap okunmalı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Panik yapmadan sistemi en avantajlı nasıl kullanabilme yollarını düşünüp bir an önce uygulamaya geçilmeli</a:t>
            </a:r>
            <a:endParaRPr kumimoji="0" lang="tr-TR"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953505839"/>
      </p:ext>
    </p:extLst>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84077" y="1484784"/>
            <a:ext cx="8280920" cy="4536504"/>
          </a:xfrm>
          <a:prstGeom prst="frame">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KENDİNİ İYİ TANIYAN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KONULARA HAKİM OLAN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BİLGİSİNE GÜVENEN </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İSTİKRARLI VE DÜZENLİ ÇALIŞAN</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HANGİ SİSTEM</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OLURSA OLSUN AMACINA MUTLAKA ULAŞACAKTIR!</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Calibri" pitchFamily="34" charset="0"/>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3" name="AutoShape 2"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8"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data:image/jpeg;base64,/9j/4AAQSkZJRgABAQAAAQABAAD/2wCEAAkGBhQSEBUUExQWFRQUGCAZGBgYGBwfGxwYIBcgIB0fGhsfHSYfGBkjGh4YHy8gJCcpLSwsGB4xNTAqNSYrLCkBCQoKDgwOGg8PGiwlHyQsLCwtLCwsLCwsLCwsLCwsLCwvLCwsLCwsKSwpLCwsLCwpLCwsLCwsLCwsLCwsLCwsLP/AABEIAL4BCQMBIgACEQEDEQH/xAAcAAACAgMBAQAAAAAAAAAAAAAFBgQHAAEDAgj/xABHEAACAQIEAwYCBgcFBwQDAAABAhEDIQAEEjEFQVEGEyJhcYEykQcUQlKhsSNiksHR4fAVFlNyghckM0NUsvFjc5PSorPT/8QAGQEAAwEBAQAAAAAAAAAAAAAAAQIDAAQF/8QAKREAAgICAgECBgMBAQAAAAAAAAECEQMhEjFBIlETMmFxgfAEkaFSQv/aAAwDAQACEQMRAD8AvHGYzGYxjMZjMZjGObjHmMdTjngonJHkjGiMe8awwh4xmPZGNacGzUeYxojGyMZggPMY1GBvaPtNQyNHvK7QDZVF2duijmfPYcyMdOz/ABunnMulemfC4uOat9pT5qbY1monEYzHvHirUCqWYwAJJ6DBsxp0kR1wpfRwmaWlmVzZYuuZaC0SZVWJEW0nVqAFhJ9MH+H8ZWtXr0lBigVBbkWZdUC24G+/LBEDGsxrG4xuMbAxrNR5Ax0AxoDHoYRsZI2BjcYwDHqMKUo0Bj1jWMwAm8ZOPM43jGszGjjjnswUpO4BYqJAHM4SuN9rGpwH1aj9hRy8yNh5nCuVDKLYU4nx+pcJCidxcx726fjgSAahl/ET1M4HZDOV6ys2kU6Y+00X8gImfXHnNZz9E9zU0tBEgBrbW3vaDO3rjnlMvGHsMXD+OmmFps3ekNDFZYgFrSdhAPPphm7s4qnIcedzTRU0LI1HSxCgGYgCOQHK5xZ/9r0vvj8f4Y6MWS0c+aHF6COMxmMwxjMZjMZjGNHHjHs48EYKFZrGsesajBEozGsbxmMA1jnVMCbW3npzx0xA4/wgZrK1suxgVkKSOUix9jfBBQvcWyGV43lgKVXw0q8d4gkytnCzyZTZttjcbsHBuC08rQSjREIgtJkkkySTzJJJwsfRd2EqcOoP31TVUrEFkX4EiQIO5Yg3O1gOUl3jBsL9jzGBHa3iZy+SrVQYKrYnkSQs+0z7YMPsY3xHyrGogLrDA7dCLSJ+fvjfUAO7HZtq3D8tVeC1SijGNrqI38o95wZjGqdIKIUAAcgIHyGPWAEzG8ZjjXzaJ8TAf10wGZHbHoDA5eOUpjVF4uDvidTqgiQZBwBzpONzjzONY1Bs9TjU4zGRjGMxvGsehjGoHcZzjokIBJFidpwiv3rsCgRp+MnYEbDflcRvfD1x1f0c6dUGfQQb4S85maiuO7TUACNII6jzt/PHPk7OjH0SnyzLSCsRpkWHXz8sRszwxDAZZUbxP8b465nNVWEBYETe5npuBItcnEPJ5V3X9MWBMymsEEf6QI+Z/HEasp0TFzdBUsVRVgAbAdAB+4Ygf2lT+8f2H/hiVSyKIPCuif1rD0E+ePXcf5f2D/HDK0bRYeMxmMx1nKZjMZjMYxmNEY3jhns8lGm1Sq6oiCWZjAA8zjGOsY1GI/DeIJXpLVpmabiVb7w6jyxJOCKeYxrHrGjggNYzGYXh20otnauUTWa1FdTgrCx4dm5/Euw5nGugVYwY3heznHaiiRp3Fo3HO++DmUzIqIrjZhPp1HsbYClZnFo64q/hH0ovT4rmMpnbaqwpUdAsp1Qs/qsrKS3UbXtaGK57U/RIM1xNM6KwRdVNnplT4ihEw4a2pVA25YZALFnAjhXaelmKlVKR1LSYIXGxYgnw9VtE7E7Yk9oCRlMxG/c1Ijee7O3niuvot7E5rL516+YQ01FAKg1DxMxBuoP2QCIOxOCurNRYPGc4UACmJBk/lBwFzayD/nH5YMcWAJJ+6v4n+WAubr/FF/EPyxyzls6YRpEGtRe91PjvyveI8se8hxCpRYRsTLLyN9vzvjzWrQzTyYf1+OOb1AT6E4MWaVDr/atPQjlgFqMFBJ+01gD5k+H1tiYMVtwdFziVclX1d3V2j4lYAOrKSDpbz6jFg5Re7VabOzkCAzbsB94ixaInad8WTtEWqZKAxuMYMbwAmYzGYzGCQ+LU5ov6SfQEE/hhTKt1MfL+hg7xztCKKtFM1IBm4A/In8MK9LPq2Z7gK/ed33pBkgLq0jcxdpAHkcSnsrHSJBSW2B/E43UogaiSfALgWm+2378T+7AVbWJg44d3BMxeJH4fnfCUg8iK5XwiAA4sYn2k48d4PvN8v5Y91WHdi4JRvP09sZqXyw3FA5ND5jMJ3Cu2pECuJH31Fx6rz9r+Rw15TOJVXUjBl6jr08j5YsSO2MxmMxjGYB9q+ztPPUVy9W6F1dgCR4VaeW82HvO4GDmOKZcB2eTLQPQDp8zggPdKkFUKoAAEACwAGwA5CMejjeMwAnjGox7jHHN0SyMBYkWwbBRFzHFUXnqP6v8AHCTxCgrZ9ny9NKeZqgd5VMk92AAd7AjSlgLmPPBilSYrMMhkjSwgwDG3nuPLEPLcYyxzVSihX6yohlIOqNINid1gjbEZSbRWMUmeeN0YRQCSZsSZMgdetz+PLBXhPaWitJEaVYWIjz+KdoJk4DdqGIVfczy5csKvBeIGpWqhrAU1M9LGcGLpAkrLUzXaOggH6RWJnSqkS0CTpvBwjdp/pkp0KLhEBryuhSZGknxFxAKMoBEHclTcTgVxXhr6XqtULqF1BTewXYHcA7iNjtGELj9BVqHNGKwaxDzDeBRMrHwqyyLXAPOA0ZW9iuGh94V2oz/FM/k69BK1PJoypXCt4NQbU+oiNaldAuLSdpOLgwj/AEM5tKnDFCIqKjssLM6rM2qdzLb9I2w71aoEA/aMD1jFHsmV99I3aOll6NWlUqFKtWjUKBZnUo8JkfD4tiY2PTEbsxWapkKTVtfeGNWoENqDG5B6iD7jAD6Qfo2zGaznfUa+rUQjqxju1FpWPiUDxad5J3nDb9Wo5TLlJ00qAW7HkAJJPU3Pv7Yho6Ni1x6vmBxOmqKxy8DXHwmQbk9V8NsGHS8/rfuxC4Lx/wCtvmtIUJTqAK41EOvVSQLggf0ZxOegfET97B+gGSuAaRnkcsQFDLHK4ME+h1D/AFYsJSCJGKiy3GKa5ypTaoAWKhRO5KgR5ksMWL2Zq+B1JnS1vQgfvnDL2FfuGsZjMZhhTMcszV0oT0H4464icVB7l43An5HGMKPEMyqg6zcg/Lnjlw9aS5irVRBL6Ud7lmCjw26QSPlhX7YcQq06lMpTasrEqVT4geZ2iDI32074L0gQqnSyEIpKsIaVgfkD+OISTirLJpug6K5ZA2yxIHPlv/DHiq4BBA3k+cn+eEXgfFMynGamXrMWo1A7IItp1Fl0nlGog78h0w6V8yNMj7NvacZqnRiNUbxOv3hIk/ztecDPrtT7n4jE5qksswJEH+uePPc+nywydAFnhnEqgpqWpuyCxIuwIFxBuwnzJwVyPHGQsUd6ewMgqfKQeV9zbfCVw3i7JNXdGKl9PK8bQIk6sMfDc59YksHFgwBMeEkwV57WPI2xZokP/Be2hJCVoMkDvBA3+8No8x8sN4OKYou2pkCmASNRHkJNuVx/PFs8GrIaKBH1hVCztcCLjkfLAMTsZjMZjGMxmMxmMYzECrxVRsCce81xFVlbzH7uuBPfAAzYATOElKuh4xvs58R4l4tRS0b+gkn5YWOK8GStnsrm6DqtWnqDGQA9MgiCNzuYPQ+mPH0hdqXyeXWrTVWYHZvhIO4iQTYctpxT3aEVMrmjoYroIamQT8DAOkHmukrjKN7NdMuri9dtbayCgEbWH+aZsbydsJZ4j9UXN11XVoZQATYbm/Mja3pid2a7XLmsuut1FYghhMSwtI9d/fHngeaok5mjKMQ/ipkGIsDIIiAQffAVIz2GOAZ05pcuaqkd6VV1a0gtB8wGFx5EYXfpB7HLl9dJan6I6ag1QCCzhYJiYgb2G3PDlw5R9YonkHBnlAv+7Cxxj6WMnm3anVolArxTrETKCbPF1Gq/Mc7HBrVoF7oK/RRn6VBloqyhXBHgkS821g3JiwbmTFuZ7tf20q5PiOUR6YXKVCVaqSDqYgAf5NBIN9xPIYGdjMlSq5lLAhf0qMpsSIi43F/ww+8W4FRzPd98msUagqoDtrUGJ6i+3phoPWxZd6Evs/2sfOVcytSiaLUnIAiCBMQx2LiL8rjpOB/0i8Br5qiy0CBDhnU7vAsAeUGTHMxtGHepThngC5J9+eIPEH/4lwLr+6388RcvVaLJaop7sTlPq2YYZhXpVGRQiE7lnIBKi+6mJtz6YsbNJ4WB6/uxnFuGUqlTvqiK9SiC6GLg6DYHp5HyPLA6lxsVKSvohmjwdCyHe1+vmCMUbv1CV4FbifCwOJZaqg8NEvUrncgK+qYFyYIAHliwOwva1XTvai92uYM0wSJ0gkCepIkwJ2wscPOjMZlyDspJv/h7DzlQPU4j5PJoK+QCuGZMuRp3KqwYh1bYXlb7xhm72BRovDGYF1e0uXVtPeAneFBb8QCMCq30i5UVTSUk1AJ0nw+tzaRa24nBFGnHPMJKsOoI/DCFxT6TzTdFFM6ahAFRRrEkgKLEG5IAgHfE6jUzNc+M1EW8k+EWJGw9OfUdcbsLTQr8e4DUqU6yaSFci+1pvYX0xMmNsdeEZBMuppoHq6Y+EEKnqz3M2tHTriN2n41XyecpCnVX6q8KSFVv0kyVqEgkBgGgjz6HAz+265ruhqErp7ywWBLsjajBCqAyXIEQCeZKuMenv6FEpNXpBXP51RWpVFBBpalZXWG8QAO5J0mF6GQJiRJ6llC+ofZbxfO49OWEzj/ayjQdGZkqEU1TULswXdpAJUEnnv7Thr7G8aSughgx02802B9vh9hhZQ1yQeW1FnZMnIF7CSbc8EO5XqflgTxLi60NwxXUQxUSQP8ALMkdY6Y4f30yX/V0f28K1RlsrehxXLMKi92V1WsbQDaJAKzJN53w65VVYShkaQovsAJ5bG/XphC4NwoV8xoYBAZMAaRYfheP6vgrWzNTJZynl1f9DV0mSL3Okwetvyx01Zzh7iHE6mWpofjFw0g3JuPFy58sB1+kapk8x9YoIz0CQK1NzEEzBUgmNQE7ESPPE3tRnioFMIKiuJJ5rB36RthZ7P5Va9SoWVWVpGg3sY2G9h+71wqCXXwH6SKOcyq16alSWKMjG6sACbj4hBUgiN+RtjyvbKp3hspTkDY/Pz98V1QyT0qbZegpKASuoEKJsQZEE73gyTJxJ4/U7jLA3RiVFieUmOn5b+2Fad34GTXRa/Cu1VCudIYLU5o1jYwY6ieeCWYzSoPEd9sfP2Q7SqWBqG8CCBFx5C0SZPvh24Fx6qyKGfvAG0qzclt5CY64zANPEM5DTbxsYneIJxDqZgnc+2IGW41lszXNOnVWo9ES2kyFm24tPKxtiVmCoqUwQNQkiepED1Jkge+JNUUuyFx7gNLOU+7rIWUHVuReCOX9WwJ7Rdn6eadCaUdzpCRsVU2U9Vge2OnGM7m/7RpIkDLCizuQOd1ufvatGkebecSOHZtaisRr8LQQwIuOV7H2xn4CR6PAqK1FcItMqTBEASZFxttN8cslwtBQqlLPWqsxY3ZocwTz0/xPXHrMcZR6gAcidtQIn0mze2PLt+jVEYBgDJgGJ68wZv8Axxr1o1O9gbiqZurSFHLwlWodOljpJBBBCsbXBj3xVud4fXGY7h6TJW1R3ZENqP7jvO0XxdFDNgKhbwOkETEggwCOV4/LBzjVahUp5d6ao9aiugc2UkLILbqIk/8AnDqXGIvG2Rfoq4D9UZaW7CmzOeRclZjoOXtizsV/2Z4iKeZUEEmpNNQI3kEkyRYAXiTcQL4eMzmwkSCZ6YMXasVqmLOV4l3yGpGn4gfIhiCPwnGZx9wH0QNbsI1adQUATsJm52Awi5ftU+WGcWqt1rMKbAWdGIKMR/ldBPp0OCnC+1bVi7Ord2qzScRTJMmVWf8AiIVg7GLyYOAqjL6DtNxJp4xUTvlZqhCozUyWEmFm5AuDb5jrgJx3tf8AVaWWzKB21Kq1UEjTTDAQSDYjxBQeonHPtTxvRTNdaYJ0lXWpUDagQDdiIsdJiLFRgXm+GrmeFowZQrsAWUAMFCwQ6CxYFY5E2bmSWhb2jTUVpqmdOLdr0zWQerSZhTo1EFSmSwqKJlTAJUpII33XyxCXJ1MxlcvmsnmEHdMFqqUANMeI+M/aPKLagQQYBgRkeFr9eFJ2KrUohXan8LaFUExFw2gSD9piemCnYfg4y65vvZJimkqhcaSHMwAZ26W98XTUklaVknFx203QbyKrVzFJqtVlVTAkw7Oq6iARPgCkExO0eeIHH+JKmaHc09KkNpcnWNQmWam6gEeU2iREWV+P9o1UVcvl1UKTpWqJBNOJa0WLWBPQRhs4LnaFIU6z1mPe00YEhYJMd4mmIkOGBkTYHE546aSf3ZSOW03X2Rw4aa5yxzVamtTT4qLAae8A1FCqLAUEhbhVJB63wb7OdqqeZyS1s09R3UlXAmLRcKIBnwnSJ8hivc59IFfvKi09Boms9RUdbQWsN7KF0+Hlgp2Gy1Zcu7pQZgXsZAWCsG5tZgNue/PDThUXxBjk+S5Ohx7RcQ4fWydVaWioiAPKRIZYZRpI1A206TG5GEntJxunQrO1FI78aACJULIJBE73/DAelmDRzlZaiEiuChBYfEWnUFi4D2j1viG/HBVzOX1DwK6MwaInUJ9Vi2DD0rfYuS26u0b7X5aslcmraQAsElQAB4QTtHTztiP2b7QVcpXSpTfa2k3DLM6SDsCfkbi+G7t5kUoUKWoBu9Y6mH6umWE3m8gT1k9YnDOE0qWXdHIZmux02BvHiPQDl1OJZHKKuSK44xyOoMdMplRn6K1wJ74eJC5IQwVdVgAi9/fHL/Zjlf8ADP7bfxxG7F8Yp5alUJOmlrDUxq5kBSBPnedvF5Yaf76UP1v2qX/9MdmNRlFOjgy81JxvoX8oiiqx0lSqhRJtG5jkOU+mM4pkqVRkarHgNvXzPKPbA2vxqlUU92/m02I6b2IsdidsBuP58x3itNMyi6TcKF+3F95aNrnHI2dKDXaLVpd/CaagQfvE+YtYspt0xvs7wNkoBgQrN4wfLl+EW6E4R6PFSmwVlnxKdmGn7QBjeY5zGG/g3bUQqugmCLGI6CDZrRscBhG2g0qSJkjrP9DCp2rzDCjRBN2JZuhMRt0nlhpynEqbwFdT4dZANwD1HLAzjnDqdZk1wQoN5g9bHn154FsNeRa4Rwai1RdVZSxGru0vF7BmNpnkAfXDtl+CB6D0WcXQrHNSdifwxUNWrUy2YcUSdTGFeAWg/dMeFuUjHrs32rrZStrBLKx/SKSfF1M/e8/nikkmtCRTT2WRwnsrS4VSq1FqO9U0ipJsu02UctWncn8cdexdADMVChdoQBi0Ekk725EAGDMTBNsQ+J9rFzXDmYIUdqopsp3BHi3gWIC/PGdlOIfVqFSqVlSyCZgCSwJJOygCTjklbyUe5ij8P+DOf/Tr+v1jR2nZ1pIyfGHU6dyyzDD9kk+ox7pZd6dL4DMknSQZuTyO5thZ7T8TLVaZ1smmijqCfCzsysCVA1GFBFzedrX65btg6ZnM06x8FNaZUE+IlgTJnYFYsIAjzJxaWOkm0ePGXLSZ0+spWUCohQyPBq1WjxEMVAF5EXjHjNZukkpT8LMfCiaVJBBliSZKje7AcrDFe0a1Wvn3qU2qVFV2cSxB7nWYBJ+EXFvXDHxjKmkaWYqTNJ5qRuFI0sANp26e2NNJS60ysKlDb9SCec7QLSy4bStXulHeUy0SJE6WBMCIPOyn1xHbjj5p6eYyfc0zUYiorXqKV3DKI1q2pYYETJ2vC/W7qoKhLljUCqtWIVaZLapQTB8JEaibm1vEbpZI5DJ1Eohw9Qai50hxCiSFg+FTYCZ8Rk9L40q4X2QyJ3zrSD3ajjCGgtRppqjmloVxJbqulvCAwm41bm1pJUO2zPSJzBZW3B2DAiSVUnaLWncYpenla1ZmalJRm1E/YDEfaY2UwTJbYb4uulwRK9MLW8TIq673JKgsdW/xFoIPmMFYviddoSWVY9Na/wBAFHiGtWrmnrWYpGx+AFrzYLOg3MSWwsVM1VrIrAaVyjvK6yHYSF8BE6DTpqOWm3O4Lnn8o6KMrd1TVoj4u5gRqtupJWeiJznCRQ4g2Xy9QZjvFUl0oFwS1mBF42FRZny5ziajJTaXX+FnOLxxb7/0aOFdtKAyYqZlToqGDCapZSZEbKG0je14wPy2Yp1RUqOyN3rd4iUtULqpqNDeER4VTwx4SJBvjXB+D0hk0ov+kUtqb3IPhPK/Pf5xiNkeA1XpZmrWqU8pli+t+7BCxMAU2uxFhYG888UeKahxX6iSzQc+T/WBeB8Ub62UIVnYinrS/h7xWOw8VlKzaNRw38Qz+jL1HQhaiGWWVIJWwDiD4iJ5gi0eYjsJVytTiZ7qmyEUm0FnENCAXWJDMJNmO5mZwa7b5RDSgA6ywWmFFmcmPHsButzeTiM8DatPovD+Qk6a7E7inADVy7Z0VFUFwi0yIJOkFoJNyDyAvB2jG6PDTXyne0LolYMQSB3QFMlwJILidJEXMC0ziZ2+yFPK0stlg7vUQM5lvCoY3hYtqfVfog62N/Rxk2qcOqrI01ah8JGwCqpZTtM7envjpjGqRyyna5fUrSpk2LFkRyjSynSY0yZuLWgj2xZ3CjWNLKhGPdnKoEKiVSrPjYoCAakGAWtaeZBrnN06uUr1KOt1amShgkbH8jM++Lc7Kq78OohVCzTW48O24AEfFtM/bJ9TCrFyNpIV+0WepZavlsshLlKy1azVBfxMLEkTJBZj08PnhK4tkRSzVSkGDCmxVWHNZsZHURjXGuIGtmatQ2LuYG2kCyiOWlQBHljrx8H6wXIgVVSoPRkB/OR7YlkdyKwVItThXDU4hw+h36g1FRtJ6ajdgNpIA/HbFb57hWaqVnoLLd2+kxYA3CaukgG5tfli0eE5taWXy+kEaKFMPIsRpHiHlqJH/nALIZ9JzFXU9NnrEtqg0yUdhqBgEatSgJcjTYkGBsmo2bAuUqK/zeYcKKT2NMwfM/lb95648f2sn+EvzOLJ4l2Jo5irrqd6FNtVOAZNwGDKT15TffCl/swzH9K//wBcNDlJDT4p0gUKR0jY6iTY38Pl03j3wWyfBzWpGCFKSTItHh36ESxPkOu7dk+ylNkpCos6Kary3nU0+9vTAqnkW73M06DGnT8Ignw6mMxESLTt0xOhLBeT7Oh6D61ggakPOxuDG97Gf3Y1n8gqZdGUFe8+9eAZhS25sDeLxhxyXDRSoOKyh3YBBBMETcm+5Yi+BPbDMo7JQ1DWrIaij7A0ddrA43wW1ysb4y+WtgFOEVqS/WFKkagE56xLXUR8MX5QGHPHfLdpDcVpkKQCAZk8jqPwgmARfysMSKOTSrSLq7CpcLpPhgItt4Cgm56sBfAfiFIzEiooGrVEGLjltcYV6dBW1YwcMSiKi1C6NpYgWOoA9bW6TgnW4DlKVX6wQAC0sWuqroYaoPMuVIN5Igc8K/CeDklJV3hgzKoMG0iGn4jZdNje1pIk8S4q+Y4bWmQUYakgCAGBUxGwUmx8zhVaY+nH6hbN5ZKiwV0tBZTABOwDOZJMkqAL8gLycDuM8WQZX6tqTQ7EOQ1xpIIMgwASIg7zglwCiHWjUUo3hWm94JgAj0gk3m3Q2GFztHw6mVy9PKu7q1Q06rOP+cxW8wCRB0z+ofcKKk1L20WlmlHH8N9d/Y4doOINXbLS2iqFVXZNWiFICEXuwF7H92GTiOWQ1BTeCwkO7qCamlCY1tGqpt4iYBjlgHwzsu1LiQoVf0qBC4ZJA0hTpP6ulgBe0iLzib9JGYWnpVUIeoWNV2DXAPgRCbBPtHTud9sW+G730cyyqqS2wt2copTyQWlUUVatdkeADIK+HzZQqsfVj1wYyQhO6ZRKMQSdJ1CJk7mT5x+OEqhxepUAqU6Kh6jg0gV0p4E0lVMwSBIAn8cNfEaqU8oXALZqiqGuF2LQZE7EzqJO8CNgox0XGoxl2ctTuUo2kDaHCsvTzDopgUP0hW9xClQTE2JUb8zjhlKVSrxApW1A5hQkF1JFMqSWWJCqADAPM32OFLJdqKorVKjw3fCHEcgREdIt/V8NuTc/WVqZeoWRqfjZoLEBvhBIOkEmYtsb7YhyjCXJ9ePodahLJHiuwpxvh1Khlmy+XdvAsKHM962kswGkLsCBI3LfNf7G9rs0EGWojvapRghImEWmSqgcyCDE2uBjXb3NFtLKCShMsoMAcufhveRz3OOn0bcPqNUrZqkUFVfCCzFQodWLGAh8VrXG5teQMeRPcEDLicajN/2Mx7b5deKZg1iw7qmyiQRLqVXQBvcgmSBt0xWXF82cyGqNULVHqtI5dQwHIXIj0w8cUFJ5oKxPfqmYrsTpqOzgMQbMqCANOkGI9DjxW+jCj3tGnSqVP0njdiZ00wfFsoX7oXmSSdhisozl9iMZY4fdiJU4vX+rrSkqlxI3YDYE9BjpX41Vq5elQZyaVAkhOXlJ5kXAnYTgr9INRTm3VBC0yQL9IEzzmPlGPf0ecNydZqy5xlUQvdzU0XlpgyATEWM4DTUuLYya48qBPB6AYVzF1pjT5HWGJ/ZRsFuyfagUQRVHeRVWoNbGQQN5M7QLemN8a4AMln1orUZkq0nIEeIakqKoIFmII3jmbDAbs/wBs3mTRSLqST0iLj/UR7E4WV/KMmqvwNHbHKJWV80zNrsARdWWTEROmBaTbbbE/sd2mo5fJUGDjVTqlKgMAgVHsY5gDSZH3SMDs92KrLQIpFT3Q0uJMmpHjEXAKtKyY+HlOFvhmTNGuozFDwsCAKqkL5EdduWFj8SHqlsM/h5KUdBP6Q21501fBNRRq0mbr4ZIkxKhfli0uxbf7jl160VI9dAxRnEVAqPpAA1TA5DcD2Bj2xeHZhVXJ0iH1aEpzB2GkAiJsRf54rF8m2QyKkkKQ7Y5TL1cxSNJQalaoXYoGXVqIuIslrC5HuYWe3NGmrZbuzKmiI8UjQGIWPL4vwwCr50nMGrYk1DUvcEltV+owxdo6K5yolSkvdeAIqaRpAkmxXb4umJzlemWUUnaHzLZpHo5cKyioqJTZTPjBRRFxcyP6tgXm+A1cw9ehRsEpU08bfZqNqJPWO7Pnf1wlcI49mPrlBajyErID4RMK4nYDYD8MXNw2rTRqtYyC600YwYIDEIQdiPHv6DlhlUvwTtw/JE4HkDRy65euylqBJD6ioZYJksRI5zttvjt/fbh/wD1VL9t/wD7YW/paqMMvSKsy+N6bQSJVlBgxuPALHFT4dviaEFJWy48vxfTZ1ZTvuGtNuQJ+WPPDMsCWJuGYtBt5D82OIo4nTmC4Hk1j7g7YJ5nPpSotUJlEXVbn0j1MD3xIIocf7UsOIdw1SMuvhaIsWSSdUSIYj00+WA/A6NShUmtSNQV0KmbtJEgwTPz/diD9VWstVyGNfVqETBJM6Yg3Pija9r4bv7Ty1GahWpVVKY8DLGupdRqbSAigCwOomeVpfhJ1fQVKMb1s55XKvmKkAGjSp025AACPDBM2BEmBbSdpwOoClRp16cmqVGjUFmRBkgSSLyZ5aQcReMdqsxUonWlOnTrkaQi6ToUg8rlZt4pmT0GGDg/C1p5cmsClUoweftI0wD5gwR0PvgPDF+mP3sKzTT5S+yRFq8UZkUJIWkwzDC8DSgAPRvFpA/zEx0JcKZK+uvOrvqYWpTYg3WZkg8xI2Fo9ofBOPUuH5F8wjE5yo3cimT8IEHVp5LpMzcElRjfC833oy9SmO7Jaq1VQYDF9KqY5k6R8vXGlJqNLxs0IRcrfnQW4KiNl6y5QlhSqaUhdf2AZgkAqCYF7xzwicXyz5bNIzM1QsRUOoaSXDeIEcj0PRhglV7UVuG95Sy5Qd4/eElQ0bgCCOl/cdMe+F8RqcRrCpnnptToAkKQEY6v8oGoDTztMeeBKcVHl57NHHNz4/gmV+NHvamYRAe4yVNRN/FUqrE6T91m9vljvR4ieJZR6VMMjArrVhrLSTakZ8MQDcWkx5r3Hu0M1WSkAlJkFNlUABhMiQANjseV+uOWRrZnJhK2XcK1VdQKwTpDMCpDAiZEn0HnhlOWSLoEsUcctkjJ9p+6cUhUZUogqjsiu25EQBKWLAEdTO5xw4xxk1fhgINwLS3UrJk/PELLqlTM1XfSQQ7i5CmodiBvGo6wvlfniBUqQMQm+WvbyXgnFX7+DSKJaNsMnCeFsmYpU2Uk1qauNO4s37gZ9BiN2Y7LnMZmnSLhVqUzVLATCC3OBq1COgn2xZ/9zadWvTguFy6GnM/EpFgTztrB/wA2LRx8ouyEsvCSoTOP8HQZNnk3nT4zBM2DDZif3zMXx24Jm1ynCKrgjvazMFEi7SEWBvYS0ep54g/SRxhWrjLU7UsvYgc6hF/2Rb11Yg9i+zjZmqWjwUrk9XOw9hf5YZRjFpRFlKU1ymOI4J31A1aTEVctRCWvqRVnSQd5KnA3s/22rCnVr1GTup0qtzV8IsQeYAPPczEc2LszxMU8zmaXh/Rmkpg2kByR5m4B8wbDFWdo8j3Wcq0FAISqdHoTKj3UqPX3w+STW4k8UYu1JHXjdMnTVMkVlLAnnFQr/wBoX54BueXI3/r54s/jvC++yVKgl6lFKejznK0iy+jbjzAxWDiLdMRnfbLwa6CbU6mqi9Ryw7uUJJMKHdQsnkCGPpbDv2LRMowqx4iNTnqlQQB0AViPmPZDXMnu1UmQswOkn+MnDFQ7ZqNNAKpVylN6hG1MN9lTuwk3NrbHDxpJ+4JLa9i08nmkalINyTOkDcmWIA3JJPnOK47Y9r2rZnulIXL0XClQRLlWuWPqDAG29zh9ytNtCsR3jFAToAGpzcmLAFiZ98VFm3OczrnSKetpK/dAEe7QPmcNJuMKYkEnNtImcd4aBrZFtvY7CBMyb8+XLHvs/wBpMwqPTVgRp0y2okBgR1uByxMzdBFy9VQSxUQviFyRtsP6GBPZrLNrqBlYbXg+dvx/DHMpceizV9gdckTV7uQCCRN4thhpVmWmtNmJAIBnnGwn0xupwCv9c1DL1DTBFwpgjTE7XO9vLDivAppHTQ8diCVAMgjrzi2FbCVlUfRmw0bVJj1P88Oy8Wc5SuLAk0ojn+lBPPy5Yi9oewOZq12qUlWGIGmVWIAE732xIzvB6lDL+MAAsos4N5+WGg/UhZrQxfSYveZDvALFkqW2Eypt/rGKgxdGdpd9wF5F0o39aZHz+HFPfUn+4/7J/hi0/AuL5R87XUWqaFCyFliRy/rpiBx+h9XyIp31VWW09PEbe344mcSzJbNKitKjSHgzz1EEjyAHvgF2x4tOYVYDLTG3Ik3P4aR88JoyREp0TQyrVwzLUdgqeY3J8xznqoOCfEeMJToU6FYGrqZXbVyp6wRB3JgFfScc6NalmiNTMpWmVFMrYE/E+oW+EwJi8YE5Dh9XO5phThiDqALaZQNYLPlEYspNKo+f1iOKbuXgn9qax+uU4gAKoUWsNTDbl18scOGcSJqV1cs4KtHODJg33vB54l9paBPFagJZgviBYQY0gj5Ft/LHGmiqKhAA0yD6xJ/HBW3yFelS/dkbjPC3AoBlhqiqE28Q5G3mRE4JcRNTK5lNPhpoFKifjC2vGwiB+N8es7nQ+fQxNPKUwY/9sFoHl3jAe2F/jXG2rvrJGwAA5KNh/XXEJO478loqmq8BCnWXN56kzodLuquqblZuR5hfywb4WKFA10FPv6rVe6QgiwDGBTAlmLWlrDYCb4UeBcQ7nMU6skaDNukEEe4JHvh/4rWp0ss+Z0lMwy6Vi0d5EW5OFJvvEi2DiS6rRskn3exCzVMPW8I0KzREkwJjmZPzww5nhiaCUJNGkVmSQTTKKSAYsWdiPLV5YXMpUiohEWPPb3wS4rxQFFpqQwPjY+ZEKPa5jzGHi0kxZ3KSO+W7OVHyTZmnp0AsraviAUSY/wBPvhZqkk4sPsPXNXhedoTB1BhPRlAP/wCs4ReE5Pv8xSp/4lRE/acD9+JSj00OpN2hx7B50JUes5VVoZcKTIFjVDTfczqH7I3OHDjfatcvQLo2pnhqUHqBDH9Xy3M+sVtw3NUzmnRhFKuzJ106nlD6BguLTPBUq5elTKBmCKkHcqAB05b+2OrG/TRy5UlK2UpmKxZ2ZiSzEkk8yTJPzvhh4D24q5Kg1MUwdQY032hjYk7hwDeLGw5Yb+K/Q2saqFe9/DUW0+TC49wcIHHKWjL0UIAZGbV1k3g+htiEuUNl1KORUM30YZYVXrM9SIYMzN0CsWZjPLc+uE7jmfFXN1aiyVaqzLP3dXh//GMMfYzi1KjlcyHZFJudTeJgEOlFXchqkSegvhb4LTU11LMoC3k9eX439sCUvQkaK9TYz9n+0gLLSqWZkQKTsdCmnB8yqrHpHTHHtzwMK5zFMeBo1gciftehO/n64VeI1VLxTJKIAqk2Jjdo5amlo5SByxPznavMVaQpM1o0sQPEyjkT+fXnN8HmuPFm4NS5Iigbe2IUwcEO7ZaaMy+FtiD+fTGcdyIp1fAdSMiMGFwSaaloPk+oRyjCS2rKFuZbN5hqQZBTPgDL4tO6yAZ2G2K57O5GsczUUUtdZfjVokQ41bkDe3ucWN2cWkctTLMxmmkRIg6B7EzhR4NmGp8Zr6QDL1VOreA88vteEDFMi9JHG9tD1QyTAf8ADgeREfniYEJtt5ziBQzlZl+xBndXBjzHXHfLs4AllLCZ8Nj0i82tjmLnHPZdqqqBoYBgQSYtcGCJ/LHvIZV6bkjQEJMLqa0mekT/ABxGp06lMANWECQJpGDMxBnl0wRy6uBdlN7WI/DGMbHeSfEsSfsnb1nAHPdnSaVQGozT4hKj41uJMm3I+RwcqMVEkgD3xzrsHptpbUSpiN50mN8BOg0JPZ7txWp6MqDppVXYCoCda6pjSZgHUReDvgf/AG7n/wDrcz/8jfxwFvTKNBmmwMHcEEGD0uME/r4+43zX+OOl9kouht7O9mWpUyGWmzEyDF/IXFsVzxwlsxVdoEu0AbRPLyjFk/21STLu6yrlWAXxWOwNzG0GcVfnql8RQ4azJTJ5ZVN69dNRH3VIOmfYzHXEDspSqGs5pFgVpMxKsAQLXk2xG41xI5iqHYQ2kA9CRNx0Hlhg+j9gneOWK6mSnI6QxY+3hxSU968CxjrZNqUamYzHgL1dCBaZqgBj4dUFjLaTY+ImCTFsCcuTRQGoJ01FLjfZ11eswRhpzSmnWr1g9/CoZryTHoPsgek4VOM5kBHDEkki1vi+Ik22uMKsl6GeOr/BN4R2X76l3xrqgqAswRSSBriDcAEtsL8jhW4hT01GpzZGKzETBNz54syjl1pUKVFL6UU1G61CskD9VSSB1MnpFacZP+8Vf/cb/uOK5IqMVRHHJykzXDCBWpnTrAceHqJ298MfbvP66qoGkRrMGxJ2Pyn54C9n8uTVD8qZBP4/wwO2wsZNRr3HcU5X7EvL5FqpIT7Cl2PIACST7CfnjgtI7bTv6Yb+Cui0kWABVVQ8AktMbEnwk2EwRc2vhf4/l2WswhVV2ZgFOwLGPQeWBSqxr3Qd+j/OANmk5NRt7NHzhz8zgd2HqIteo1QAhaLlZ5NAAI84m+IHBOKDL1C2ktKlbHqQffbHrgJAZ2YwAhEXv5W8gcNFrSYkk9m+A5Z3rJpF08ZPIBbmfy9wOYxdHFVqjKqcpUSnWVRpZoIm2oHUrC6zythG7EZugKEVCKRYnUzGzAExflA+zzi1ziwMqVq0aLKDpZAQTzBURI5GMWgqh32QyO59dAzhfayrApZhqb1ftNSHhnnMEg+ZEDyxWnEuGV8xBFMKJNmdZJPliBxnMt9areJgO9e0mB4zhrrVHkFdNjeT/LHLKcmqk7OrjBO4qhDoUmbUAJhZPkARjrw3JtVcqkTE3MW/o4l8HcJmmDCx1Kfn/LHjhqmlmgp6lPnt+7CDEXM8NZKvdNAYkDe19r++N1eHlKopkiTF5tfa+CfH6LfXFHXRH5fmDjx2gpMuYUmAWAI+fP3xjBrKcJL0gkIViPiN/P4euAWa4DV1uEBZENiDbzgmJNoPphpymSzSshKqUEggMIiOfp1xP4VwZ6WWcVCss8rpINo/OZthJzpWh8cOUqZL7HcUC0qUwzIgR1m4IsPQ2BB5g4VcnmlTi9RmOkGrV62ktHn5Y6Veyeaps2ZQgAjUhVhPIgFfNZ63jAPibsMxqa1Q6ajRYBmAa39byOWOj4inCvJL4fGT9i0GzFixqIVsBGqQT1kT+Axxp5yF1Grb7ugyDMdY5HEReG52pS+Cm4eCGLKG2sQZkGw6bY50OymdAI7tIP66T89U74iMSlqiqDTNcqS0yUg2Nh8XI455mpolGzVQ6TcBOfqW6+eNv2QzbT4EBN/jXHur2KzTMTpp35a/L354BjS1FIvm6wH+X1/WPTEdc+qAotSsATOoaJPLmDy8xib/AHKzWkKSg/1efpjkew2YjemSDzb+V8awkOtwPK933ne1ahDfCQo1H9aAOu4xA+pZfy+WDGW7H5iovhNMrcfHaxKn8RiD/sxq/do/tt/HG5P3MkvYgdoKL06ba6bUy7AKNRI3JJ8wBAwr1MrNM1Z/5gQDqNJLH28A98GO0/GHrFS0CAYAxDqtGSpL1qM5PmRA+QH4nDgA9b4vbDf2XppTyxNRVkkvJAmIEef/AJx34DQQZDxqGFV23AOwgb+az74LNWpqUXuKTSgsygSTa5HKwwHb0YH1c9lEoM7KjsdkkyWjyNgAd8IeazBqMWPsL2HvJw79tezQGXGYphKaqQrIsgGSIIHUE+4PldEq7euHcODpixmpq0WuaEeZ64rHjg/3msP/AFG/7ji16N0pE/aRWPuoxV/aZR9drxYd43546v5C0jmwP1MLdncqaeXqORBdSR6BTB95OFZzh2yC/wC7heisvyLD92EcHEsnyxotj+aVjJk8yZVdu6KkmOajbfa2B/Gq2upqmZUR5CTb1xqlWdC4mS3PHGu8hfL+OIJlaIrYKZLKui2US17nlfl/W+IORyxq1kpzBdgs9JMYPcczB+sQm7RBPrzxmY4JlimX0nri1OD1n+r5fSbd1TEf6B5YrLjJKqF9z64KcH+kitRpondU2ULEEt9kQJvi2KSXZHLBvSFbP19WYd/vVWb5uThwoioVvRcNtpIP5gHCnWyP2p8yPW9vnh1fjAakxUEHbfboR54lPsrGhXyPZut3yuUf4pMqTub32x2zfAHFcVBTrSamojuyV+KbEfkcNnB8wdQQliVLCZsRPMcoi2GOmxtiNux9FbcZy4evTfu6+pSFbwEKNJtcjmec7Y1xinQraXXvS6sEKqkgAMZJMRIvz6WxZT5zwVCJlQfmBiHwXjT62RiTCs3uI/dhtmsHZfjtIJMkGfhIM+46Y7186lVCUO29iOXmMFch2i1UxqBmLxFyAD+/Enjg1JfliU1oridSAmX4zTdO6kW0qtj4oH/nEVmy9PvDV7sudg8Fo0wNIINpt0GGLNTPliNlsuCCT944VfMH/wAfkD9le1CqiUnIUIDcnzkYbDxuioDGogBmDNjG8dT5Y50+HqblKbetNfzjEDiudpUnpD6vSIa58C+lrb/wxZMhRJftjltBYPJH2Y8R9J5Yhjt+mg/o21DYSIPqeXyODC5WhoYijThf/TToD06Yh8UWklDvFo05MR4F687Y3INA8dvdv0Q/a8/Tpjxlu3g0sKikn7JW032PSBF8MOU4bSZFLUaUkA2RenpjdThWXH/Ipf8Axr/DGMIOV7VVEZJuomQOckkkneZ54L/32X/Db9rE3tDlKFNRpoUtTGx0CN+Yxn9kj/Ay/wCyf4YwT//Z"/>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Dolu Çerçeve 10"/>
          <p:cNvSpPr/>
          <p:nvPr/>
        </p:nvSpPr>
        <p:spPr>
          <a:xfrm>
            <a:off x="215900" y="171819"/>
            <a:ext cx="2627907" cy="1152128"/>
          </a:xfrm>
          <a:prstGeom prst="beve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a:ea typeface="+mj-ea"/>
                <a:cs typeface="+mj-cs"/>
              </a:rPr>
              <a:t>SONUÇ</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42976" y="18864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4 Tek Köşesi Kesik ve Yuvarlatılmış Dikdörtgen"/>
          <p:cNvSpPr/>
          <p:nvPr/>
        </p:nvSpPr>
        <p:spPr>
          <a:xfrm>
            <a:off x="500034" y="2420888"/>
            <a:ext cx="4359998" cy="2016224"/>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3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2016-ÖSYS Birinci Aşama: Yükseköğretime Geçiş Sınavı (YGS)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18" y="1628800"/>
            <a:ext cx="764386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12" name="4 Tek Köşesi Kesik ve Yuvarlatılmış Dikdörtgen"/>
          <p:cNvSpPr/>
          <p:nvPr/>
        </p:nvSpPr>
        <p:spPr>
          <a:xfrm>
            <a:off x="500034" y="4876982"/>
            <a:ext cx="4359998" cy="1362462"/>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smtClean="0">
                <a:solidFill>
                  <a:srgbClr val="FF0000"/>
                </a:solidFill>
              </a:rPr>
              <a:t>TARİH:……………….</a:t>
            </a:r>
          </a:p>
          <a:p>
            <a:pPr algn="ctr"/>
            <a:r>
              <a:rPr lang="tr-TR" sz="3300" b="1" dirty="0" smtClean="0">
                <a:ln w="10541" cmpd="sng">
                  <a:solidFill>
                    <a:schemeClr val="accent1">
                      <a:shade val="88000"/>
                      <a:satMod val="110000"/>
                    </a:schemeClr>
                  </a:solidFill>
                  <a:prstDash val="solid"/>
                </a:ln>
                <a:solidFill>
                  <a:srgbClr val="FF0000"/>
                </a:solidFill>
                <a:cs typeface="Aharoni" panose="02010803020104030203" pitchFamily="2" charset="-79"/>
              </a:rPr>
              <a:t>PAZAR SAAT:10.00</a:t>
            </a:r>
          </a:p>
        </p:txBody>
      </p:sp>
      <p:pic>
        <p:nvPicPr>
          <p:cNvPr id="1028" name="Picture 4" descr="http://www.egitimhaber.org/wp-content/themes/wpmedyahaber/resim/timthumb.php?src=http://www.egitimhaber.org/wp-content/uploads/2013/02/f229385a141d7b03b3d4d0ceab1cacd7.gif&amp;w=300&amp;h=171&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492896"/>
            <a:ext cx="2857500" cy="37465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ek Köşesi Kesik ve Yuvarlatılmış Dikdörtgen"/>
          <p:cNvSpPr/>
          <p:nvPr/>
        </p:nvSpPr>
        <p:spPr>
          <a:xfrm>
            <a:off x="2267894" y="2086631"/>
            <a:ext cx="5832648" cy="1559718"/>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2015-ÖSYS ikinci Aşama: </a:t>
            </a:r>
          </a:p>
          <a:p>
            <a:pPr algn="ct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Lisans Yerleştirme Sınavları (LYS) </a:t>
            </a:r>
          </a:p>
          <a:p>
            <a:pPr algn="ct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dobe Hebrew" pitchFamily="18" charset="-79"/>
              </a:rPr>
              <a:t>5</a:t>
            </a: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 </a:t>
            </a:r>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O</a:t>
            </a: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turumda Yapılacaktır.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17" y="1502512"/>
            <a:ext cx="764386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793418714"/>
              </p:ext>
            </p:extLst>
          </p:nvPr>
        </p:nvGraphicFramePr>
        <p:xfrm>
          <a:off x="395536" y="3861048"/>
          <a:ext cx="7643865" cy="2664296"/>
        </p:xfrm>
        <a:graphic>
          <a:graphicData uri="http://schemas.openxmlformats.org/drawingml/2006/table">
            <a:tbl>
              <a:tblPr firstRow="1" bandRow="1">
                <a:tableStyleId>{2A488322-F2BA-4B5B-9748-0D474271808F}</a:tableStyleId>
              </a:tblPr>
              <a:tblGrid>
                <a:gridCol w="2547955"/>
                <a:gridCol w="2547955"/>
                <a:gridCol w="2547955"/>
              </a:tblGrid>
              <a:tr h="471280">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64824">
                <a:tc>
                  <a:txBody>
                    <a:bodyPr/>
                    <a:lstStyle/>
                    <a:p>
                      <a:pPr algn="ctr"/>
                      <a:r>
                        <a:rPr lang="tr-TR" sz="1800" dirty="0" smtClean="0">
                          <a:effectLst/>
                        </a:rPr>
                        <a:t>LYS-1</a:t>
                      </a:r>
                      <a:endParaRPr lang="tr-TR" sz="1800" b="1" dirty="0" smtClean="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LYS-3</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LYS-4</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LYS-5</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14.00</a:t>
                      </a:r>
                      <a:endParaRPr lang="tr-TR" b="1" dirty="0">
                        <a:effectLst/>
                      </a:endParaRPr>
                    </a:p>
                  </a:txBody>
                  <a:tcPr anchor="ctr"/>
                </a:tc>
              </a:tr>
            </a:tbl>
          </a:graphicData>
        </a:graphic>
      </p:graphicFrame>
      <p:sp>
        <p:nvSpPr>
          <p:cNvPr id="8" name="2 Metin kutusu"/>
          <p:cNvSpPr txBox="1"/>
          <p:nvPr/>
        </p:nvSpPr>
        <p:spPr>
          <a:xfrm>
            <a:off x="1142976" y="18864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descr="http://www.chatlama.net/wp-content/uploads/chatlama-sohbet-odalar%C4%B1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72" y="2086631"/>
            <a:ext cx="2006984" cy="1559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477035"/>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4607</TotalTime>
  <Words>3194</Words>
  <Application>Microsoft Office PowerPoint</Application>
  <PresentationFormat>Ekran Gösterisi (4:3)</PresentationFormat>
  <Paragraphs>672</Paragraphs>
  <Slides>71</Slides>
  <Notes>1</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71</vt:i4>
      </vt:variant>
    </vt:vector>
  </HeadingPairs>
  <TitlesOfParts>
    <vt:vector size="88" baseType="lpstr">
      <vt:lpstr>宋体</vt:lpstr>
      <vt:lpstr>Adobe Fan Heiti Std B</vt:lpstr>
      <vt:lpstr>Adobe Gothic Std B</vt:lpstr>
      <vt:lpstr>Adobe Hebrew</vt:lpstr>
      <vt:lpstr>Aharoni</vt:lpstr>
      <vt:lpstr>Arial</vt:lpstr>
      <vt:lpstr>Arial Black</vt:lpstr>
      <vt:lpstr>Arial Narrow</vt:lpstr>
      <vt:lpstr>Calibri</vt:lpstr>
      <vt:lpstr>Century Gothic</vt:lpstr>
      <vt:lpstr>Colonna MT</vt:lpstr>
      <vt:lpstr>Showcard Gothic</vt:lpstr>
      <vt:lpstr>Times New Roman</vt:lpstr>
      <vt:lpstr>Trebuchet MS</vt:lpstr>
      <vt:lpstr>Tw Cen MT</vt:lpstr>
      <vt:lpstr>Wingdings</vt:lpstr>
      <vt:lpstr>Ofis Teması</vt:lpstr>
      <vt:lpstr>PowerPoint Sunusu</vt:lpstr>
      <vt:lpstr>ÖSYS SİSTEMİ</vt:lpstr>
      <vt:lpstr>SAYISAL  VERİLER</vt:lpstr>
      <vt:lpstr>SAYISAL  VERİLER</vt:lpstr>
      <vt:lpstr>SAYISAL  VERİLER</vt:lpstr>
      <vt:lpstr>SAYISAL  VERİLER</vt:lpstr>
      <vt:lpstr>SAYISAL  VERİLER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2015 YGS’de DERSLERE  GÖRE  SORU SAYILARI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İLKÖĞRETİM MATEMATİK ÖĞRETMENLİĞİ</vt:lpstr>
      <vt:lpstr>BESLENME VE DİYETETİK</vt:lpstr>
      <vt:lpstr>DİŞ HEKİMLİĞİ</vt:lpstr>
      <vt:lpstr>ECZACILIK</vt:lpstr>
      <vt:lpstr>FİZYOTERAPİ VE REHABİLİTASYON</vt:lpstr>
      <vt:lpstr>TIP</vt:lpstr>
      <vt:lpstr>MİYOMEDİKAL MÜHENDİSLİĞİ</vt:lpstr>
      <vt:lpstr>ELEKTRİK-ELEKTRONİK MÜHENDİSLİĞİ</vt:lpstr>
      <vt:lpstr>ENDÜSTRİ MÜHENDİSLİĞİ</vt:lpstr>
      <vt:lpstr>DİĞER ALANLAR (MF-4) </vt:lpstr>
      <vt:lpstr>PowerPoint Sunusu</vt:lpstr>
      <vt:lpstr>İKTİSAT</vt:lpstr>
      <vt:lpstr>İŞLETME</vt:lpstr>
      <vt:lpstr>HUKUK</vt:lpstr>
      <vt:lpstr>SİYASET BİLİMİ VE KAMU YÖNETİMİ</vt:lpstr>
      <vt:lpstr>ULUSLAR ARASI İLİŞKİLER</vt:lpstr>
      <vt:lpstr>REHBERLİK VE PSİKOLOJİK DANIŞMANLIK</vt:lpstr>
      <vt:lpstr>PSİKOLOJİ</vt:lpstr>
      <vt:lpstr>SOSYAL HİZMET</vt:lpstr>
      <vt:lpstr>OKUL ÖNCESİ ÖĞRETMENLİĞİ</vt:lpstr>
      <vt:lpstr>PowerPoint Sunusu</vt:lpstr>
      <vt:lpstr>HALKLA İLİŞKİLER</vt:lpstr>
      <vt:lpstr>SOSYAL BİLGİLER ÖĞRETMENLİĞİ</vt:lpstr>
      <vt:lpstr>RADYO TELEVİZYON VE SİNEMA</vt:lpstr>
      <vt:lpstr>TÜRKÇE ÖĞRETMENLİĞİ</vt:lpstr>
      <vt:lpstr>TÜRK DİLİ EDEBİYATI</vt:lpstr>
      <vt:lpstr>PowerPoint Sunusu</vt:lpstr>
      <vt:lpstr>İNGİLİZCE ÖĞRETMENLİĞİ</vt:lpstr>
      <vt:lpstr>MÜTERCİM TERCÜMANLIK</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PDR BOLUM BASKANI</dc:creator>
  <cp:lastModifiedBy>Dente</cp:lastModifiedBy>
  <cp:revision>552</cp:revision>
  <dcterms:created xsi:type="dcterms:W3CDTF">2009-09-04T07:37:17Z</dcterms:created>
  <dcterms:modified xsi:type="dcterms:W3CDTF">2015-10-07T10:28:59Z</dcterms:modified>
</cp:coreProperties>
</file>